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notesMasterIdLst>
    <p:notesMasterId r:id="rId21"/>
  </p:notesMasterIdLst>
  <p:sldIdLst>
    <p:sldId id="256" r:id="rId2"/>
    <p:sldId id="257" r:id="rId3"/>
    <p:sldId id="258" r:id="rId4"/>
    <p:sldId id="259" r:id="rId5"/>
    <p:sldId id="260" r:id="rId6"/>
    <p:sldId id="275" r:id="rId7"/>
    <p:sldId id="261" r:id="rId8"/>
    <p:sldId id="262" r:id="rId9"/>
    <p:sldId id="263" r:id="rId10"/>
    <p:sldId id="264" r:id="rId11"/>
    <p:sldId id="265" r:id="rId12"/>
    <p:sldId id="270" r:id="rId13"/>
    <p:sldId id="266" r:id="rId14"/>
    <p:sldId id="267" r:id="rId15"/>
    <p:sldId id="269" r:id="rId16"/>
    <p:sldId id="268" r:id="rId17"/>
    <p:sldId id="271" r:id="rId18"/>
    <p:sldId id="273" r:id="rId19"/>
    <p:sldId id="27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E8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11" autoAdjust="0"/>
    <p:restoredTop sz="86164" autoAdjust="0"/>
  </p:normalViewPr>
  <p:slideViewPr>
    <p:cSldViewPr snapToGrid="0">
      <p:cViewPr varScale="1">
        <p:scale>
          <a:sx n="82" d="100"/>
          <a:sy n="82" d="100"/>
        </p:scale>
        <p:origin x="754" y="77"/>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CDDFC9-6899-4148-87E0-C15BFE466F9F}" type="datetimeFigureOut">
              <a:rPr lang="it-IT" smtClean="0"/>
              <a:t>06/10/2022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CBC3CA-8954-4F52-8066-D2DD791D61FD}" type="slidenum">
              <a:rPr lang="it-IT" smtClean="0"/>
              <a:t>‹N›</a:t>
            </a:fld>
            <a:endParaRPr lang="it-IT"/>
          </a:p>
        </p:txBody>
      </p:sp>
    </p:spTree>
    <p:extLst>
      <p:ext uri="{BB962C8B-B14F-4D97-AF65-F5344CB8AC3E}">
        <p14:creationId xmlns:p14="http://schemas.microsoft.com/office/powerpoint/2010/main" val="3778175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Buon pomeriggio, oggi vi presento</a:t>
            </a:r>
            <a:r>
              <a:rPr lang="it-IT" b="1" dirty="0"/>
              <a:t> </a:t>
            </a:r>
            <a:r>
              <a:rPr lang="it-IT" b="0" dirty="0"/>
              <a:t>lo </a:t>
            </a:r>
            <a:r>
              <a:rPr lang="it-IT" b="1" dirty="0"/>
              <a:t>sviluppo di un plugin per CAD generico</a:t>
            </a:r>
            <a:r>
              <a:rPr lang="it-IT" b="0" dirty="0"/>
              <a:t>. Innanzitutto partiamo </a:t>
            </a:r>
            <a:r>
              <a:rPr lang="it-IT" dirty="0"/>
              <a:t>dall’analizzare che cos’è un CAD e perché è importante …..</a:t>
            </a:r>
          </a:p>
          <a:p>
            <a:endParaRPr lang="it-IT" dirty="0"/>
          </a:p>
        </p:txBody>
      </p:sp>
      <p:sp>
        <p:nvSpPr>
          <p:cNvPr id="4" name="Segnaposto numero diapositiva 3"/>
          <p:cNvSpPr>
            <a:spLocks noGrp="1"/>
          </p:cNvSpPr>
          <p:nvPr>
            <p:ph type="sldNum" sz="quarter" idx="5"/>
          </p:nvPr>
        </p:nvSpPr>
        <p:spPr/>
        <p:txBody>
          <a:bodyPr/>
          <a:lstStyle/>
          <a:p>
            <a:fld id="{0ACBC3CA-8954-4F52-8066-D2DD791D61FD}" type="slidenum">
              <a:rPr lang="it-IT" smtClean="0"/>
              <a:t>1</a:t>
            </a:fld>
            <a:endParaRPr lang="it-IT"/>
          </a:p>
        </p:txBody>
      </p:sp>
    </p:spTree>
    <p:extLst>
      <p:ext uri="{BB962C8B-B14F-4D97-AF65-F5344CB8AC3E}">
        <p14:creationId xmlns:p14="http://schemas.microsoft.com/office/powerpoint/2010/main" val="16152912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passo successivo è stato creare i file JSON “</a:t>
            </a:r>
            <a:r>
              <a:rPr lang="it-IT" dirty="0" err="1"/>
              <a:t>map.json</a:t>
            </a:r>
            <a:r>
              <a:rPr lang="it-IT" dirty="0"/>
              <a:t>” per la </a:t>
            </a:r>
            <a:r>
              <a:rPr lang="it-IT" dirty="0" err="1"/>
              <a:t>MapView</a:t>
            </a:r>
            <a:r>
              <a:rPr lang="it-IT" dirty="0"/>
              <a:t> ed il file “</a:t>
            </a:r>
            <a:r>
              <a:rPr lang="it-IT" dirty="0" err="1"/>
              <a:t>manifest.json</a:t>
            </a:r>
            <a:r>
              <a:rPr lang="it-IT" dirty="0"/>
              <a:t>”. </a:t>
            </a:r>
          </a:p>
          <a:p>
            <a:endParaRPr lang="it-IT" dirty="0"/>
          </a:p>
          <a:p>
            <a:r>
              <a:rPr lang="it-IT" dirty="0"/>
              <a:t>-Il file “</a:t>
            </a:r>
            <a:r>
              <a:rPr lang="it-IT" dirty="0" err="1"/>
              <a:t>map.json</a:t>
            </a:r>
            <a:r>
              <a:rPr lang="it-IT" dirty="0"/>
              <a:t>” serve per esprimere per ogni classe (AND, OR, NOT …) un simbolo, secondo le proprietà da questo esposte, cioè dobbiamo essere in grado di associare un simbolo ad un determinato stato di un oggetto. </a:t>
            </a:r>
          </a:p>
          <a:p>
            <a:endParaRPr lang="it-IT" dirty="0"/>
          </a:p>
          <a:p>
            <a:r>
              <a:rPr lang="it-IT" dirty="0"/>
              <a:t>-Il file “</a:t>
            </a:r>
            <a:r>
              <a:rPr lang="it-IT" dirty="0" err="1"/>
              <a:t>manifest.json</a:t>
            </a:r>
            <a:r>
              <a:rPr lang="it-IT" dirty="0"/>
              <a:t>” è colui che esprime il contenuto dell’intera applicazione, cioè il suo manifesto nel senso letterale del termine, considerando che dentro sarà presente tutto ciò che serve a “</a:t>
            </a:r>
            <a:r>
              <a:rPr lang="it-IT" dirty="0" err="1"/>
              <a:t>CADdy</a:t>
            </a:r>
            <a:r>
              <a:rPr lang="it-IT" dirty="0"/>
              <a:t>” per interpretare la GA. </a:t>
            </a:r>
          </a:p>
        </p:txBody>
      </p:sp>
      <p:sp>
        <p:nvSpPr>
          <p:cNvPr id="4" name="Segnaposto numero diapositiva 3"/>
          <p:cNvSpPr>
            <a:spLocks noGrp="1"/>
          </p:cNvSpPr>
          <p:nvPr>
            <p:ph type="sldNum" sz="quarter" idx="5"/>
          </p:nvPr>
        </p:nvSpPr>
        <p:spPr/>
        <p:txBody>
          <a:bodyPr/>
          <a:lstStyle/>
          <a:p>
            <a:fld id="{0ACBC3CA-8954-4F52-8066-D2DD791D61FD}" type="slidenum">
              <a:rPr lang="it-IT" smtClean="0"/>
              <a:t>10</a:t>
            </a:fld>
            <a:endParaRPr lang="it-IT"/>
          </a:p>
        </p:txBody>
      </p:sp>
    </p:spTree>
    <p:extLst>
      <p:ext uri="{BB962C8B-B14F-4D97-AF65-F5344CB8AC3E}">
        <p14:creationId xmlns:p14="http://schemas.microsoft.com/office/powerpoint/2010/main" val="2438648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L’ultimo passo è stato importare il dll in </a:t>
            </a:r>
            <a:r>
              <a:rPr lang="it-IT" dirty="0" err="1"/>
              <a:t>CADdy</a:t>
            </a:r>
            <a:r>
              <a:rPr lang="it-IT" dirty="0"/>
              <a:t> e usarlo come un nuovo oggetto. </a:t>
            </a:r>
          </a:p>
        </p:txBody>
      </p:sp>
      <p:sp>
        <p:nvSpPr>
          <p:cNvPr id="4" name="Segnaposto numero diapositiva 3"/>
          <p:cNvSpPr>
            <a:spLocks noGrp="1"/>
          </p:cNvSpPr>
          <p:nvPr>
            <p:ph type="sldNum" sz="quarter" idx="5"/>
          </p:nvPr>
        </p:nvSpPr>
        <p:spPr/>
        <p:txBody>
          <a:bodyPr/>
          <a:lstStyle/>
          <a:p>
            <a:fld id="{0ACBC3CA-8954-4F52-8066-D2DD791D61FD}" type="slidenum">
              <a:rPr lang="it-IT" smtClean="0"/>
              <a:t>11</a:t>
            </a:fld>
            <a:endParaRPr lang="it-IT"/>
          </a:p>
        </p:txBody>
      </p:sp>
    </p:spTree>
    <p:extLst>
      <p:ext uri="{BB962C8B-B14F-4D97-AF65-F5344CB8AC3E}">
        <p14:creationId xmlns:p14="http://schemas.microsoft.com/office/powerpoint/2010/main" val="2330926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agevolare ulteriormente l’interazione con l’utente si è deciso di implementare una GUI (</a:t>
            </a:r>
            <a:r>
              <a:rPr lang="it-IT" dirty="0" err="1"/>
              <a:t>Graphical</a:t>
            </a:r>
            <a:r>
              <a:rPr lang="it-IT" dirty="0"/>
              <a:t> User Interface) per aprire i file XML, modificarli e per crearne di nuovi. </a:t>
            </a:r>
          </a:p>
          <a:p>
            <a:endParaRPr lang="it-IT" dirty="0"/>
          </a:p>
          <a:p>
            <a:r>
              <a:rPr lang="it-IT" dirty="0"/>
              <a:t>-La GUI si presenta vuota all’inizio. In questo stato permette all’utente, comunque, di inserire tutti i dati.</a:t>
            </a:r>
          </a:p>
          <a:p>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Calibri" panose="020F0502020204030204" pitchFamily="34" charset="0"/>
                <a:ea typeface="Calibri" panose="020F0502020204030204" pitchFamily="34" charset="0"/>
                <a:cs typeface="Times New Roman" panose="02020603050405020304" pitchFamily="18" charset="0"/>
              </a:rPr>
              <a:t>- il componente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TabControl</a:t>
            </a:r>
            <a:r>
              <a:rPr lang="it-IT" sz="1800" dirty="0">
                <a:effectLst/>
                <a:latin typeface="Calibri" panose="020F0502020204030204" pitchFamily="34" charset="0"/>
                <a:ea typeface="Calibri" panose="020F0502020204030204" pitchFamily="34" charset="0"/>
                <a:cs typeface="Times New Roman" panose="02020603050405020304" pitchFamily="18" charset="0"/>
              </a:rPr>
              <a:t> è stato suddiviso in 4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TabItem</a:t>
            </a:r>
            <a:r>
              <a:rPr lang="it-IT" sz="1800" dirty="0">
                <a:effectLst/>
                <a:latin typeface="Calibri" panose="020F0502020204030204" pitchFamily="34" charset="0"/>
                <a:ea typeface="Calibri" panose="020F0502020204030204" pitchFamily="34" charset="0"/>
                <a:cs typeface="Times New Roman" panose="02020603050405020304" pitchFamily="18" charset="0"/>
              </a:rPr>
              <a:t> : “General”, “Input”,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Type</a:t>
            </a:r>
            <a:r>
              <a:rPr lang="it-IT" sz="1800" dirty="0">
                <a:effectLst/>
                <a:latin typeface="Calibri" panose="020F0502020204030204" pitchFamily="34" charset="0"/>
                <a:ea typeface="Calibri" panose="020F0502020204030204" pitchFamily="34" charset="0"/>
                <a:cs typeface="Times New Roman" panose="02020603050405020304" pitchFamily="18" charset="0"/>
              </a:rPr>
              <a:t>” e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View</a:t>
            </a:r>
            <a:r>
              <a:rPr lang="it-IT" sz="1800" dirty="0">
                <a:effectLst/>
                <a:latin typeface="Calibri" panose="020F0502020204030204" pitchFamily="34" charset="0"/>
                <a:ea typeface="Calibri" panose="020F0502020204030204" pitchFamily="34" charset="0"/>
                <a:cs typeface="Times New Roman" panose="02020603050405020304" pitchFamily="18" charset="0"/>
              </a:rPr>
              <a:t>”. </a:t>
            </a:r>
          </a:p>
          <a:p>
            <a:endParaRPr lang="it-IT" dirty="0"/>
          </a:p>
          <a:p>
            <a:r>
              <a:rPr lang="it-IT" dirty="0"/>
              <a:t>-Tutti i bottoni presenti nella GUI hanno implementato l’interfaccia </a:t>
            </a:r>
            <a:r>
              <a:rPr lang="it-IT" dirty="0" err="1"/>
              <a:t>ICommand</a:t>
            </a:r>
            <a:r>
              <a:rPr lang="it-IT" dirty="0"/>
              <a:t>. I “comandi” forniscono, nell’architettura MVVM (Model-</a:t>
            </a:r>
            <a:r>
              <a:rPr lang="it-IT" dirty="0" err="1"/>
              <a:t>View</a:t>
            </a:r>
            <a:r>
              <a:rPr lang="it-IT" dirty="0"/>
              <a:t>-</a:t>
            </a:r>
            <a:r>
              <a:rPr lang="it-IT" dirty="0" err="1"/>
              <a:t>ViewModel</a:t>
            </a:r>
            <a:r>
              <a:rPr lang="it-IT" dirty="0"/>
              <a:t>) un meccanismo per la </a:t>
            </a:r>
            <a:r>
              <a:rPr lang="it-IT" dirty="0" err="1"/>
              <a:t>View</a:t>
            </a:r>
            <a:r>
              <a:rPr lang="it-IT" dirty="0"/>
              <a:t> di aggiornare il Model.</a:t>
            </a:r>
          </a:p>
        </p:txBody>
      </p:sp>
      <p:sp>
        <p:nvSpPr>
          <p:cNvPr id="4" name="Segnaposto numero diapositiva 3"/>
          <p:cNvSpPr>
            <a:spLocks noGrp="1"/>
          </p:cNvSpPr>
          <p:nvPr>
            <p:ph type="sldNum" sz="quarter" idx="5"/>
          </p:nvPr>
        </p:nvSpPr>
        <p:spPr/>
        <p:txBody>
          <a:bodyPr/>
          <a:lstStyle/>
          <a:p>
            <a:fld id="{0ACBC3CA-8954-4F52-8066-D2DD791D61FD}" type="slidenum">
              <a:rPr lang="it-IT" smtClean="0"/>
              <a:t>12</a:t>
            </a:fld>
            <a:endParaRPr lang="it-IT"/>
          </a:p>
        </p:txBody>
      </p:sp>
    </p:spTree>
    <p:extLst>
      <p:ext uri="{BB962C8B-B14F-4D97-AF65-F5344CB8AC3E}">
        <p14:creationId xmlns:p14="http://schemas.microsoft.com/office/powerpoint/2010/main" val="775464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-Dopo aver importato un file XML verrà creato un oggetto </a:t>
            </a:r>
            <a:r>
              <a:rPr lang="it-IT" dirty="0" err="1"/>
              <a:t>PluginDescriptor</a:t>
            </a:r>
            <a:r>
              <a:rPr lang="it-IT" dirty="0"/>
              <a:t> e di conseguenza tutti i sotto oggetti in esso contenuti, nonché la lista dei DLL, la lista dei </a:t>
            </a:r>
            <a:r>
              <a:rPr lang="it-IT" dirty="0" err="1"/>
              <a:t>NuGet</a:t>
            </a:r>
            <a:r>
              <a:rPr lang="it-IT" dirty="0"/>
              <a:t> Packages e la lista degli SVG.</a:t>
            </a:r>
          </a:p>
          <a:p>
            <a:endParaRPr lang="it-IT" dirty="0"/>
          </a:p>
          <a:p>
            <a:r>
              <a:rPr lang="it-IT" dirty="0"/>
              <a:t>-Verranno inoltre visualizzati a schermo tutti i campi, dando comunque la possibilità all’utente di modificarli. Tutti i </a:t>
            </a:r>
            <a:r>
              <a:rPr lang="it-IT" dirty="0" err="1"/>
              <a:t>TexBox</a:t>
            </a:r>
            <a:r>
              <a:rPr lang="it-IT" dirty="0"/>
              <a:t>, durante la modifica dei campi da parte dell’utente, forzeranno l’</a:t>
            </a:r>
            <a:r>
              <a:rPr lang="it-IT" dirty="0" err="1"/>
              <a:t>ICommand</a:t>
            </a:r>
            <a:r>
              <a:rPr lang="it-IT" dirty="0"/>
              <a:t> ad aggiornarsi. Si otterrà così un oggetto </a:t>
            </a:r>
            <a:r>
              <a:rPr lang="it-IT" dirty="0" err="1"/>
              <a:t>PluginDescriptor</a:t>
            </a:r>
            <a:r>
              <a:rPr lang="it-IT" dirty="0"/>
              <a:t> “temporaneo” che sarà aggiornato costantemente in base ai cambiamenti che l’utente apporterà all’oggetto tramite l’interfaccia grafica. </a:t>
            </a:r>
          </a:p>
          <a:p>
            <a:endParaRPr lang="it-IT" dirty="0"/>
          </a:p>
          <a:p>
            <a:r>
              <a:rPr lang="it-IT" dirty="0"/>
              <a:t>-Una volta completati gli aggiornamenti sul file, l’utente potrà salvare quest’ultimo premendo il bottone “Select File”. </a:t>
            </a:r>
          </a:p>
        </p:txBody>
      </p:sp>
      <p:sp>
        <p:nvSpPr>
          <p:cNvPr id="4" name="Segnaposto numero diapositiva 3"/>
          <p:cNvSpPr>
            <a:spLocks noGrp="1"/>
          </p:cNvSpPr>
          <p:nvPr>
            <p:ph type="sldNum" sz="quarter" idx="5"/>
          </p:nvPr>
        </p:nvSpPr>
        <p:spPr/>
        <p:txBody>
          <a:bodyPr/>
          <a:lstStyle/>
          <a:p>
            <a:fld id="{0ACBC3CA-8954-4F52-8066-D2DD791D61FD}" type="slidenum">
              <a:rPr lang="it-IT" smtClean="0"/>
              <a:t>13</a:t>
            </a:fld>
            <a:endParaRPr lang="it-IT"/>
          </a:p>
        </p:txBody>
      </p:sp>
    </p:spTree>
    <p:extLst>
      <p:ext uri="{BB962C8B-B14F-4D97-AF65-F5344CB8AC3E}">
        <p14:creationId xmlns:p14="http://schemas.microsoft.com/office/powerpoint/2010/main" val="3509424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-Questa è la sezione inerente ai file DLL e ai </a:t>
            </a:r>
            <a:r>
              <a:rPr lang="it-IT" dirty="0" err="1"/>
              <a:t>NuGet</a:t>
            </a:r>
            <a:r>
              <a:rPr lang="it-IT" dirty="0"/>
              <a:t> Packages</a:t>
            </a:r>
            <a:endParaRPr kumimoji="0" lang="it-IT"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solidFill>
                <a:effectLst/>
                <a:uLnTx/>
                <a:uFillTx/>
                <a:latin typeface="Calibri" panose="020F0502020204030204"/>
                <a:ea typeface="+mn-ea"/>
                <a:cs typeface="+mn-cs"/>
              </a:rPr>
              <a:t>-Si possono importare solo i file dll (è previsto un check). E’ possibile </a:t>
            </a:r>
            <a:r>
              <a:rPr lang="it-IT" sz="1200" dirty="0">
                <a:solidFill>
                  <a:prstClr val="black"/>
                </a:solidFill>
                <a:latin typeface="Calibri" panose="020F0502020204030204"/>
              </a:rPr>
              <a:t>rimuovere dalla lista i dll non necessari.</a:t>
            </a:r>
            <a:endParaRPr kumimoji="0" lang="it-IT"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solidFill>
                <a:effectLst/>
                <a:uLnTx/>
                <a:uFillTx/>
                <a:latin typeface="Calibri" panose="020F0502020204030204"/>
                <a:ea typeface="+mn-ea"/>
                <a:cs typeface="+mn-cs"/>
              </a:rPr>
              <a:t>-Nella </a:t>
            </a:r>
            <a:r>
              <a:rPr kumimoji="0" lang="it-IT" sz="1200" b="0" i="0" u="none" strike="noStrike" kern="1200" cap="none" spc="0" normalizeH="0" baseline="0" noProof="0" dirty="0" err="1">
                <a:ln>
                  <a:noFill/>
                </a:ln>
                <a:solidFill>
                  <a:prstClr val="black"/>
                </a:solidFill>
                <a:effectLst/>
                <a:uLnTx/>
                <a:uFillTx/>
                <a:latin typeface="Calibri" panose="020F0502020204030204"/>
                <a:ea typeface="+mn-ea"/>
                <a:cs typeface="+mn-cs"/>
              </a:rPr>
              <a:t>TextBox</a:t>
            </a:r>
            <a:r>
              <a:rPr kumimoji="0" lang="it-IT" sz="1200" b="0" i="0" u="none" strike="noStrike" kern="1200" cap="none" spc="0" normalizeH="0" baseline="0" noProof="0" dirty="0">
                <a:ln>
                  <a:noFill/>
                </a:ln>
                <a:solidFill>
                  <a:prstClr val="black"/>
                </a:solidFill>
                <a:effectLst/>
                <a:uLnTx/>
                <a:uFillTx/>
                <a:latin typeface="Calibri" panose="020F0502020204030204"/>
                <a:ea typeface="+mn-ea"/>
                <a:cs typeface="+mn-cs"/>
              </a:rPr>
              <a:t> è possibile inserire una stringa contenente il nome di un </a:t>
            </a:r>
            <a:r>
              <a:rPr kumimoji="0" lang="it-IT" sz="1200" b="0" i="0" u="none" strike="noStrike" kern="1200" cap="none" spc="0" normalizeH="0" baseline="0" noProof="0" dirty="0" err="1">
                <a:ln>
                  <a:noFill/>
                </a:ln>
                <a:solidFill>
                  <a:prstClr val="black"/>
                </a:solidFill>
                <a:effectLst/>
                <a:uLnTx/>
                <a:uFillTx/>
                <a:latin typeface="Calibri" panose="020F0502020204030204"/>
                <a:ea typeface="+mn-ea"/>
                <a:cs typeface="+mn-cs"/>
              </a:rPr>
              <a:t>nuget</a:t>
            </a:r>
            <a:r>
              <a:rPr kumimoji="0" lang="it-IT" sz="1200" b="0" i="0" u="none" strike="noStrike" kern="1200" cap="none" spc="0" normalizeH="0" baseline="0" noProof="0" dirty="0">
                <a:ln>
                  <a:noFill/>
                </a:ln>
                <a:solidFill>
                  <a:prstClr val="black"/>
                </a:solidFill>
                <a:effectLst/>
                <a:uLnTx/>
                <a:uFillTx/>
                <a:latin typeface="Calibri" panose="020F0502020204030204"/>
                <a:ea typeface="+mn-ea"/>
                <a:cs typeface="+mn-cs"/>
              </a:rPr>
              <a:t> package da importare nel progetto e tramite l’apposito bottone aggiungerlo in una </a:t>
            </a:r>
            <a:r>
              <a:rPr lang="it-IT" dirty="0" err="1"/>
              <a:t>ObservableCollection</a:t>
            </a:r>
            <a:r>
              <a:rPr lang="it-IT" sz="1200" dirty="0">
                <a:solidFill>
                  <a:prstClr val="black"/>
                </a:solidFill>
                <a:latin typeface="Calibri" panose="020F0502020204030204"/>
              </a:rPr>
              <a:t>  per poter sempre tener traccia di tutti i </a:t>
            </a:r>
            <a:r>
              <a:rPr lang="it-IT" sz="1200" dirty="0" err="1">
                <a:solidFill>
                  <a:prstClr val="black"/>
                </a:solidFill>
                <a:latin typeface="Calibri" panose="020F0502020204030204"/>
              </a:rPr>
              <a:t>nuget</a:t>
            </a:r>
            <a:r>
              <a:rPr lang="it-IT" sz="1200" dirty="0">
                <a:solidFill>
                  <a:prstClr val="black"/>
                </a:solidFill>
                <a:latin typeface="Calibri" panose="020F0502020204030204"/>
              </a:rPr>
              <a:t> packages già impostati.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solidFill>
                  <a:prstClr val="black"/>
                </a:solidFill>
                <a:latin typeface="Calibri" panose="020F0502020204030204"/>
              </a:rPr>
              <a:t>-E’ previsto un bottone per rimuovere dalla lista i </a:t>
            </a:r>
            <a:r>
              <a:rPr lang="it-IT" sz="1200" dirty="0" err="1">
                <a:solidFill>
                  <a:prstClr val="black"/>
                </a:solidFill>
                <a:latin typeface="Calibri" panose="020F0502020204030204"/>
              </a:rPr>
              <a:t>nuget</a:t>
            </a:r>
            <a:r>
              <a:rPr lang="it-IT" sz="1200" dirty="0">
                <a:solidFill>
                  <a:prstClr val="black"/>
                </a:solidFill>
                <a:latin typeface="Calibri" panose="020F0502020204030204"/>
              </a:rPr>
              <a:t> packages non necessari.</a:t>
            </a:r>
            <a:endParaRPr kumimoji="0" lang="it-IT"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Segnaposto numero diapositiva 3"/>
          <p:cNvSpPr>
            <a:spLocks noGrp="1"/>
          </p:cNvSpPr>
          <p:nvPr>
            <p:ph type="sldNum" sz="quarter" idx="5"/>
          </p:nvPr>
        </p:nvSpPr>
        <p:spPr/>
        <p:txBody>
          <a:bodyPr/>
          <a:lstStyle/>
          <a:p>
            <a:fld id="{0ACBC3CA-8954-4F52-8066-D2DD791D61FD}" type="slidenum">
              <a:rPr lang="it-IT" smtClean="0"/>
              <a:t>14</a:t>
            </a:fld>
            <a:endParaRPr lang="it-IT"/>
          </a:p>
        </p:txBody>
      </p:sp>
    </p:spTree>
    <p:extLst>
      <p:ext uri="{BB962C8B-B14F-4D97-AF65-F5344CB8AC3E}">
        <p14:creationId xmlns:p14="http://schemas.microsoft.com/office/powerpoint/2010/main" val="3008648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Sezione “</a:t>
            </a:r>
            <a:r>
              <a:rPr lang="it-IT" dirty="0" err="1"/>
              <a:t>Type</a:t>
            </a:r>
            <a:r>
              <a:rPr lang="it-IT" dirty="0"/>
              <a:t>” presenta tutti i tipi presenti nel Plugin (i </a:t>
            </a:r>
            <a:r>
              <a:rPr lang="it-IT" dirty="0" err="1"/>
              <a:t>ClassDescriptor</a:t>
            </a:r>
            <a:r>
              <a:rPr lang="it-IT" dirty="0"/>
              <a:t>), con le loro proprietà e la classe che estendono. Nella parte sinistra troviamo una </a:t>
            </a:r>
            <a:r>
              <a:rPr lang="it-IT" dirty="0" err="1"/>
              <a:t>ListView</a:t>
            </a:r>
            <a:r>
              <a:rPr lang="it-IT" dirty="0"/>
              <a:t> contenente tutti i nomi dei tipi. </a:t>
            </a:r>
          </a:p>
          <a:p>
            <a:endParaRPr lang="it-IT" dirty="0"/>
          </a:p>
          <a:p>
            <a:r>
              <a:rPr lang="it-IT" dirty="0"/>
              <a:t>-Selezionando uno di essi si riempirà un </a:t>
            </a:r>
            <a:r>
              <a:rPr lang="it-IT" dirty="0" err="1"/>
              <a:t>TextBox</a:t>
            </a:r>
            <a:r>
              <a:rPr lang="it-IT" dirty="0"/>
              <a:t> contenente il nome del tipo, una lista che mostra quali classi estende e una seconda </a:t>
            </a:r>
            <a:r>
              <a:rPr lang="it-IT" dirty="0" err="1"/>
              <a:t>ListView</a:t>
            </a:r>
            <a:r>
              <a:rPr lang="it-IT" dirty="0"/>
              <a:t>, presente al centro dello schermo, dove è possibile osservare tutte le proprietà. Queste possono essere rimosse attraverso il bottone “- </a:t>
            </a:r>
            <a:r>
              <a:rPr lang="it-IT" dirty="0" err="1"/>
              <a:t>Remove</a:t>
            </a:r>
            <a:r>
              <a:rPr lang="it-IT" dirty="0"/>
              <a:t>” oppure aggiunte di nuove attraverso il bottone “+ </a:t>
            </a:r>
            <a:r>
              <a:rPr lang="it-IT" dirty="0" err="1"/>
              <a:t>Add</a:t>
            </a:r>
            <a:r>
              <a:rPr lang="it-IT" dirty="0"/>
              <a:t>”. </a:t>
            </a:r>
          </a:p>
        </p:txBody>
      </p:sp>
      <p:sp>
        <p:nvSpPr>
          <p:cNvPr id="4" name="Segnaposto numero diapositiva 3"/>
          <p:cNvSpPr>
            <a:spLocks noGrp="1"/>
          </p:cNvSpPr>
          <p:nvPr>
            <p:ph type="sldNum" sz="quarter" idx="5"/>
          </p:nvPr>
        </p:nvSpPr>
        <p:spPr/>
        <p:txBody>
          <a:bodyPr/>
          <a:lstStyle/>
          <a:p>
            <a:fld id="{0ACBC3CA-8954-4F52-8066-D2DD791D61FD}" type="slidenum">
              <a:rPr lang="it-IT" smtClean="0"/>
              <a:t>15</a:t>
            </a:fld>
            <a:endParaRPr lang="it-IT"/>
          </a:p>
        </p:txBody>
      </p:sp>
    </p:spTree>
    <p:extLst>
      <p:ext uri="{BB962C8B-B14F-4D97-AF65-F5344CB8AC3E}">
        <p14:creationId xmlns:p14="http://schemas.microsoft.com/office/powerpoint/2010/main" val="3872348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-Premendo quest’ultimo bottone si triggera l’evento “click” che a sua volta farà apparire un nuovo pannello di tipo </a:t>
            </a:r>
            <a:r>
              <a:rPr lang="it-IT" dirty="0" err="1"/>
              <a:t>UserControl</a:t>
            </a:r>
            <a:r>
              <a:rPr lang="it-IT" dirty="0"/>
              <a:t> nella parte destra dello schermo.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-All’interno sono presenti tutti i campi per l’inserimento di una nuova proprietà (nome, tipo e descrizione). Attraverso il bottone “+ </a:t>
            </a:r>
            <a:r>
              <a:rPr lang="it-IT" dirty="0" err="1"/>
              <a:t>Add</a:t>
            </a:r>
            <a:r>
              <a:rPr lang="it-IT" dirty="0"/>
              <a:t> New”, i dati presenti nelle tre </a:t>
            </a:r>
            <a:r>
              <a:rPr lang="it-IT" dirty="0" err="1"/>
              <a:t>TextBox</a:t>
            </a:r>
            <a:r>
              <a:rPr lang="it-IT" dirty="0"/>
              <a:t> verranno salvati e aggiunti alla lista delle proprietà della classe.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-Non è possibile aggiungere due proprietà identiche in quanto è presente un confronto dei dati che si vogliono inserire con la lista delle proprietà del tipo selezionato. </a:t>
            </a:r>
          </a:p>
        </p:txBody>
      </p:sp>
      <p:sp>
        <p:nvSpPr>
          <p:cNvPr id="4" name="Segnaposto numero diapositiva 3"/>
          <p:cNvSpPr>
            <a:spLocks noGrp="1"/>
          </p:cNvSpPr>
          <p:nvPr>
            <p:ph type="sldNum" sz="quarter" idx="5"/>
          </p:nvPr>
        </p:nvSpPr>
        <p:spPr/>
        <p:txBody>
          <a:bodyPr/>
          <a:lstStyle/>
          <a:p>
            <a:fld id="{0ACBC3CA-8954-4F52-8066-D2DD791D61FD}" type="slidenum">
              <a:rPr lang="it-IT" smtClean="0"/>
              <a:t>16</a:t>
            </a:fld>
            <a:endParaRPr lang="it-IT"/>
          </a:p>
        </p:txBody>
      </p:sp>
    </p:spTree>
    <p:extLst>
      <p:ext uri="{BB962C8B-B14F-4D97-AF65-F5344CB8AC3E}">
        <p14:creationId xmlns:p14="http://schemas.microsoft.com/office/powerpoint/2010/main" val="2569566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Calibri" panose="020F0502020204030204" pitchFamily="34" charset="0"/>
                <a:ea typeface="Calibri" panose="020F0502020204030204" pitchFamily="34" charset="0"/>
                <a:cs typeface="Times New Roman" panose="02020603050405020304" pitchFamily="18" charset="0"/>
              </a:rPr>
              <a:t>-In questa sezione al centro è presente un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TexBox</a:t>
            </a:r>
            <a:r>
              <a:rPr lang="it-IT" sz="1800" dirty="0">
                <a:effectLst/>
                <a:latin typeface="Calibri" panose="020F0502020204030204" pitchFamily="34" charset="0"/>
                <a:ea typeface="Calibri" panose="020F0502020204030204" pitchFamily="34" charset="0"/>
                <a:cs typeface="Times New Roman" panose="02020603050405020304" pitchFamily="18" charset="0"/>
              </a:rPr>
              <a:t> dove sarà visualizzato il codice di markup che caratterizza il tipo selezionato. In presenza di codice SVG valido sarà visualizzato, tramite un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UserControl</a:t>
            </a:r>
            <a:r>
              <a:rPr lang="it-IT" sz="1800" dirty="0">
                <a:effectLst/>
                <a:latin typeface="Calibri" panose="020F0502020204030204" pitchFamily="34" charset="0"/>
                <a:ea typeface="Calibri" panose="020F0502020204030204" pitchFamily="34" charset="0"/>
                <a:cs typeface="Times New Roman" panose="02020603050405020304" pitchFamily="18" charset="0"/>
              </a:rPr>
              <a:t>, l’SVG corrispondente al codice. È stato necessario implementare un componente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UserControl</a:t>
            </a:r>
            <a:r>
              <a:rPr lang="it-IT" sz="1800" dirty="0">
                <a:effectLst/>
                <a:latin typeface="Calibri" panose="020F0502020204030204" pitchFamily="34" charset="0"/>
                <a:ea typeface="Calibri" panose="020F0502020204030204" pitchFamily="34" charset="0"/>
                <a:cs typeface="Times New Roman" panose="02020603050405020304" pitchFamily="18" charset="0"/>
              </a:rPr>
              <a:t> (chiamato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SVGControl</a:t>
            </a:r>
            <a:r>
              <a:rPr lang="it-IT" sz="1800" dirty="0">
                <a:effectLst/>
                <a:latin typeface="Calibri" panose="020F0502020204030204" pitchFamily="34" charset="0"/>
                <a:ea typeface="Calibri" panose="020F0502020204030204" pitchFamily="34" charset="0"/>
                <a:cs typeface="Times New Roman" panose="02020603050405020304" pitchFamily="18" charset="0"/>
              </a:rPr>
              <a:t>) che riuscisse a convertire la stringa presente nel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TexBox</a:t>
            </a:r>
            <a:r>
              <a:rPr lang="it-IT" sz="1800" dirty="0">
                <a:effectLst/>
                <a:latin typeface="Calibri" panose="020F0502020204030204" pitchFamily="34" charset="0"/>
                <a:ea typeface="Calibri" panose="020F0502020204030204" pitchFamily="34" charset="0"/>
                <a:cs typeface="Times New Roman" panose="02020603050405020304" pitchFamily="18" charset="0"/>
              </a:rPr>
              <a:t> nel corrispettivo grafico SVG.</a:t>
            </a:r>
          </a:p>
          <a:p>
            <a:endParaRPr lang="it-IT" dirty="0"/>
          </a:p>
          <a:p>
            <a:r>
              <a:rPr lang="it-IT" dirty="0"/>
              <a:t>-Modificando il testo scritto nel </a:t>
            </a:r>
            <a:r>
              <a:rPr lang="it-IT" dirty="0" err="1"/>
              <a:t>TextBox</a:t>
            </a:r>
            <a:r>
              <a:rPr lang="it-IT" dirty="0"/>
              <a:t> è possibile vedere i cambiamenti grafici sulla visualizzazione dell’oggetto di grafica vettoriale SVG. </a:t>
            </a:r>
          </a:p>
        </p:txBody>
      </p:sp>
      <p:sp>
        <p:nvSpPr>
          <p:cNvPr id="4" name="Segnaposto numero diapositiva 3"/>
          <p:cNvSpPr>
            <a:spLocks noGrp="1"/>
          </p:cNvSpPr>
          <p:nvPr>
            <p:ph type="sldNum" sz="quarter" idx="5"/>
          </p:nvPr>
        </p:nvSpPr>
        <p:spPr/>
        <p:txBody>
          <a:bodyPr/>
          <a:lstStyle/>
          <a:p>
            <a:fld id="{0ACBC3CA-8954-4F52-8066-D2DD791D61FD}" type="slidenum">
              <a:rPr lang="it-IT" smtClean="0"/>
              <a:t>17</a:t>
            </a:fld>
            <a:endParaRPr lang="it-IT"/>
          </a:p>
        </p:txBody>
      </p:sp>
    </p:spTree>
    <p:extLst>
      <p:ext uri="{BB962C8B-B14F-4D97-AF65-F5344CB8AC3E}">
        <p14:creationId xmlns:p14="http://schemas.microsoft.com/office/powerpoint/2010/main" val="35908635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testare la reale efficienza e validità del </a:t>
            </a:r>
            <a:r>
              <a:rPr lang="it-IT" dirty="0" err="1"/>
              <a:t>SymbolEditor</a:t>
            </a:r>
            <a:r>
              <a:rPr lang="it-IT" dirty="0"/>
              <a:t> è stato preso un file XML, lo si è modificato e si è sovrascritto il contenuto sullo stesso file. Successivamente, si è preso lo stesso file, analizzato e salvato su un nuovo file XML. </a:t>
            </a:r>
          </a:p>
          <a:p>
            <a:endParaRPr lang="it-IT" dirty="0"/>
          </a:p>
          <a:p>
            <a:r>
              <a:rPr lang="it-IT" dirty="0"/>
              <a:t>-Si è sfruttato il software “Beyond Compare 4” per confrontare i due file.</a:t>
            </a:r>
          </a:p>
          <a:p>
            <a:endParaRPr lang="it-IT" dirty="0"/>
          </a:p>
          <a:p>
            <a:r>
              <a:rPr lang="it-IT" dirty="0"/>
              <a:t>-I due file XML sono stati confrontati sia come “Text Compare” che come “</a:t>
            </a:r>
            <a:r>
              <a:rPr lang="it-IT" dirty="0" err="1"/>
              <a:t>Hex</a:t>
            </a:r>
            <a:r>
              <a:rPr lang="it-IT" dirty="0"/>
              <a:t> Compare”. In entrambi i casi i file risultavano identici. Possiamo quindi capire che la fase di serializzazione e </a:t>
            </a:r>
            <a:r>
              <a:rPr lang="it-IT" dirty="0" err="1"/>
              <a:t>deserializzazione</a:t>
            </a:r>
            <a:r>
              <a:rPr lang="it-IT" dirty="0"/>
              <a:t> sviluppata sia nella parte di Model che nella parte di </a:t>
            </a:r>
            <a:r>
              <a:rPr lang="it-IT" dirty="0" err="1"/>
              <a:t>ViewModel</a:t>
            </a:r>
            <a:r>
              <a:rPr lang="it-IT" dirty="0"/>
              <a:t> funziona correttamente e omogeneamente.</a:t>
            </a:r>
          </a:p>
        </p:txBody>
      </p:sp>
      <p:sp>
        <p:nvSpPr>
          <p:cNvPr id="4" name="Segnaposto numero diapositiva 3"/>
          <p:cNvSpPr>
            <a:spLocks noGrp="1"/>
          </p:cNvSpPr>
          <p:nvPr>
            <p:ph type="sldNum" sz="quarter" idx="5"/>
          </p:nvPr>
        </p:nvSpPr>
        <p:spPr/>
        <p:txBody>
          <a:bodyPr/>
          <a:lstStyle/>
          <a:p>
            <a:fld id="{0ACBC3CA-8954-4F52-8066-D2DD791D61FD}" type="slidenum">
              <a:rPr lang="it-IT" smtClean="0"/>
              <a:t>18</a:t>
            </a:fld>
            <a:endParaRPr lang="it-IT"/>
          </a:p>
        </p:txBody>
      </p:sp>
    </p:spTree>
    <p:extLst>
      <p:ext uri="{BB962C8B-B14F-4D97-AF65-F5344CB8AC3E}">
        <p14:creationId xmlns:p14="http://schemas.microsoft.com/office/powerpoint/2010/main" val="2012556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-È stata necessaria una attenta fase di sviluppo degli algoritmi che ha richiesto numerosi momenti di studio ed analisi teorica. </a:t>
            </a:r>
          </a:p>
          <a:p>
            <a:endParaRPr lang="it-IT" dirty="0"/>
          </a:p>
          <a:p>
            <a:r>
              <a:rPr lang="it-IT" dirty="0"/>
              <a:t>-Inoltre, è stata necessaria una profonda comprensione del CAD per riuscire a sviluppare software che comunichi in maniera omogenea con quest’ultimo. Possiamo affermare che il plugin sviluppato abbia raggiunto gli obbiettivi preposti. La forte genericità del progetto permette di non essere necessariamente vincolati nell’uso di “</a:t>
            </a:r>
            <a:r>
              <a:rPr lang="it-IT" dirty="0" err="1"/>
              <a:t>CADdy</a:t>
            </a:r>
            <a:r>
              <a:rPr lang="it-IT" dirty="0"/>
              <a:t>”, bensì di poterlo adoperare in qualsiasi tipo di CAD generico. </a:t>
            </a:r>
          </a:p>
          <a:p>
            <a:endParaRPr lang="it-IT" dirty="0"/>
          </a:p>
          <a:p>
            <a:r>
              <a:rPr lang="it-IT" dirty="0"/>
              <a:t>-Questo ha permesso di lasciare aperta una finestra verso il futuro, ad esempio dando la possibilità di avere un’applicazione mobile.</a:t>
            </a:r>
          </a:p>
        </p:txBody>
      </p:sp>
      <p:sp>
        <p:nvSpPr>
          <p:cNvPr id="4" name="Segnaposto numero diapositiva 3"/>
          <p:cNvSpPr>
            <a:spLocks noGrp="1"/>
          </p:cNvSpPr>
          <p:nvPr>
            <p:ph type="sldNum" sz="quarter" idx="5"/>
          </p:nvPr>
        </p:nvSpPr>
        <p:spPr/>
        <p:txBody>
          <a:bodyPr/>
          <a:lstStyle/>
          <a:p>
            <a:fld id="{0ACBC3CA-8954-4F52-8066-D2DD791D61FD}" type="slidenum">
              <a:rPr lang="it-IT" smtClean="0"/>
              <a:t>19</a:t>
            </a:fld>
            <a:endParaRPr lang="it-IT"/>
          </a:p>
        </p:txBody>
      </p:sp>
    </p:spTree>
    <p:extLst>
      <p:ext uri="{BB962C8B-B14F-4D97-AF65-F5344CB8AC3E}">
        <p14:creationId xmlns:p14="http://schemas.microsoft.com/office/powerpoint/2010/main" val="55889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-CAD è l’abbreviazione di Computer-</a:t>
            </a:r>
            <a:r>
              <a:rPr lang="it-IT" dirty="0" err="1"/>
              <a:t>Aided</a:t>
            </a:r>
            <a:r>
              <a:rPr lang="it-IT" dirty="0"/>
              <a:t> Design. Si tratta di una tecnologia che consente di progettare e poi creare la relativa documentazione tecnica, sostituendo il disegno manuale con un processo automatizzato. </a:t>
            </a:r>
          </a:p>
          <a:p>
            <a:endParaRPr lang="it-IT" u="sng" dirty="0"/>
          </a:p>
          <a:p>
            <a:r>
              <a:rPr lang="it-IT" dirty="0"/>
              <a:t>-Il plugin è stato ideato per </a:t>
            </a:r>
            <a:r>
              <a:rPr lang="it-IT" dirty="0" err="1"/>
              <a:t>CADdy</a:t>
            </a:r>
            <a:r>
              <a:rPr lang="it-IT" dirty="0"/>
              <a:t>, un CAD 2D, software proprietario di </a:t>
            </a:r>
            <a:r>
              <a:rPr lang="it-IT" dirty="0" err="1"/>
              <a:t>MeXage</a:t>
            </a:r>
            <a:r>
              <a:rPr lang="it-IT" dirty="0"/>
              <a:t> , azienda in cui è stato portato avanti il progetto di tirocinio e tesi.</a:t>
            </a:r>
          </a:p>
        </p:txBody>
      </p:sp>
      <p:sp>
        <p:nvSpPr>
          <p:cNvPr id="4" name="Segnaposto numero diapositiva 3"/>
          <p:cNvSpPr>
            <a:spLocks noGrp="1"/>
          </p:cNvSpPr>
          <p:nvPr>
            <p:ph type="sldNum" sz="quarter" idx="5"/>
          </p:nvPr>
        </p:nvSpPr>
        <p:spPr/>
        <p:txBody>
          <a:bodyPr/>
          <a:lstStyle/>
          <a:p>
            <a:fld id="{0ACBC3CA-8954-4F52-8066-D2DD791D61FD}" type="slidenum">
              <a:rPr lang="it-IT" smtClean="0"/>
              <a:t>2</a:t>
            </a:fld>
            <a:endParaRPr lang="it-IT"/>
          </a:p>
        </p:txBody>
      </p:sp>
    </p:spTree>
    <p:extLst>
      <p:ext uri="{BB962C8B-B14F-4D97-AF65-F5344CB8AC3E}">
        <p14:creationId xmlns:p14="http://schemas.microsoft.com/office/powerpoint/2010/main" val="3632137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Andiamo ora ad analizzare lo </a:t>
            </a:r>
            <a:r>
              <a:rPr lang="it-IT" b="1" dirty="0"/>
              <a:t>sviluppo del progetto </a:t>
            </a:r>
            <a:r>
              <a:rPr lang="it-IT" b="1" dirty="0" err="1"/>
              <a:t>SymbolEditor</a:t>
            </a:r>
            <a:r>
              <a:rPr lang="it-IT" b="1" dirty="0"/>
              <a:t>. </a:t>
            </a:r>
            <a:r>
              <a:rPr lang="it-IT" b="0" dirty="0"/>
              <a:t>Partiremo ad analizzare prima la parte di back end per poi andare ad esaminare la parte di front end.</a:t>
            </a:r>
          </a:p>
        </p:txBody>
      </p:sp>
      <p:sp>
        <p:nvSpPr>
          <p:cNvPr id="4" name="Segnaposto numero diapositiva 3"/>
          <p:cNvSpPr>
            <a:spLocks noGrp="1"/>
          </p:cNvSpPr>
          <p:nvPr>
            <p:ph type="sldNum" sz="quarter" idx="5"/>
          </p:nvPr>
        </p:nvSpPr>
        <p:spPr/>
        <p:txBody>
          <a:bodyPr/>
          <a:lstStyle/>
          <a:p>
            <a:fld id="{0ACBC3CA-8954-4F52-8066-D2DD791D61FD}" type="slidenum">
              <a:rPr lang="it-IT" smtClean="0"/>
              <a:t>3</a:t>
            </a:fld>
            <a:endParaRPr lang="it-IT"/>
          </a:p>
        </p:txBody>
      </p:sp>
    </p:spTree>
    <p:extLst>
      <p:ext uri="{BB962C8B-B14F-4D97-AF65-F5344CB8AC3E}">
        <p14:creationId xmlns:p14="http://schemas.microsoft.com/office/powerpoint/2010/main" val="37252391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-Nello specifico è stato sviluppato un plugin che, prendendo un file XML formattato in modo specifico, ne deserializzi il contenuto, lo serializzi in classe e ne crei un DLL pronto all’uso nel CAD stesso. </a:t>
            </a:r>
          </a:p>
          <a:p>
            <a:endParaRPr lang="it-IT" dirty="0"/>
          </a:p>
          <a:p>
            <a:r>
              <a:rPr lang="it-IT" dirty="0"/>
              <a:t>-</a:t>
            </a:r>
            <a:r>
              <a:rPr lang="it-IT" b="1" dirty="0"/>
              <a:t>È</a:t>
            </a:r>
            <a:r>
              <a:rPr lang="it-IT" dirty="0"/>
              <a:t> </a:t>
            </a:r>
            <a:r>
              <a:rPr lang="it-IT" b="1" dirty="0"/>
              <a:t>stato sviluppato un editor grafico per la scrittura di codice. Al posto di un IDE classico in cui scrivere del testo che verrà riconosciuto come codice, è stato ideato un editor grafico che permette di definire degli oggetti che poi verranno tradotti in codice.</a:t>
            </a:r>
            <a:r>
              <a:rPr lang="it-IT" dirty="0"/>
              <a:t> </a:t>
            </a:r>
          </a:p>
        </p:txBody>
      </p:sp>
      <p:sp>
        <p:nvSpPr>
          <p:cNvPr id="4" name="Segnaposto numero diapositiva 3"/>
          <p:cNvSpPr>
            <a:spLocks noGrp="1"/>
          </p:cNvSpPr>
          <p:nvPr>
            <p:ph type="sldNum" sz="quarter" idx="5"/>
          </p:nvPr>
        </p:nvSpPr>
        <p:spPr/>
        <p:txBody>
          <a:bodyPr/>
          <a:lstStyle/>
          <a:p>
            <a:fld id="{0ACBC3CA-8954-4F52-8066-D2DD791D61FD}" type="slidenum">
              <a:rPr lang="it-IT" smtClean="0"/>
              <a:t>4</a:t>
            </a:fld>
            <a:endParaRPr lang="it-IT"/>
          </a:p>
        </p:txBody>
      </p:sp>
    </p:spTree>
    <p:extLst>
      <p:ext uri="{BB962C8B-B14F-4D97-AF65-F5344CB8AC3E}">
        <p14:creationId xmlns:p14="http://schemas.microsoft.com/office/powerpoint/2010/main" val="787738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-Si è deciso di usare come template per l’estrazione dei dati un file XML per una rappresentazione più trasparente possibile, una libertà di espressione ed una semplicità di lettura anche da parte di persone non altamente specializzate nell’ambito informatico. </a:t>
            </a:r>
          </a:p>
          <a:p>
            <a:endParaRPr lang="it-IT" dirty="0"/>
          </a:p>
          <a:p>
            <a:r>
              <a:rPr lang="it-IT" dirty="0"/>
              <a:t>-Un punto di forza del linguaggio XML è il fatto di essere indipendente dalla piattaforma, ossia qualsiasi applicazione progettata per usarlo consente di leggere ed elaborare dati XML, indipendentemente dall'hardware o dal sistema operativo. </a:t>
            </a:r>
          </a:p>
          <a:p>
            <a:endParaRPr lang="it-IT" dirty="0"/>
          </a:p>
        </p:txBody>
      </p:sp>
      <p:sp>
        <p:nvSpPr>
          <p:cNvPr id="4" name="Segnaposto numero diapositiva 3"/>
          <p:cNvSpPr>
            <a:spLocks noGrp="1"/>
          </p:cNvSpPr>
          <p:nvPr>
            <p:ph type="sldNum" sz="quarter" idx="5"/>
          </p:nvPr>
        </p:nvSpPr>
        <p:spPr/>
        <p:txBody>
          <a:bodyPr/>
          <a:lstStyle/>
          <a:p>
            <a:fld id="{0ACBC3CA-8954-4F52-8066-D2DD791D61FD}" type="slidenum">
              <a:rPr lang="it-IT" smtClean="0"/>
              <a:t>5</a:t>
            </a:fld>
            <a:endParaRPr lang="it-IT"/>
          </a:p>
        </p:txBody>
      </p:sp>
    </p:spTree>
    <p:extLst>
      <p:ext uri="{BB962C8B-B14F-4D97-AF65-F5344CB8AC3E}">
        <p14:creationId xmlns:p14="http://schemas.microsoft.com/office/powerpoint/2010/main" val="3044995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-È possibile vedere che i tag XML rendono possibile conoscere esattamente il tipo di dato che si sta esaminando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-La struttura finale del template del file XML è la seguente: </a:t>
            </a:r>
          </a:p>
          <a:p>
            <a:endParaRPr lang="it-IT" dirty="0"/>
          </a:p>
          <a:p>
            <a:r>
              <a:rPr lang="it-IT" dirty="0"/>
              <a:t>-Nella prima parte del file si specificano i </a:t>
            </a:r>
            <a:r>
              <a:rPr lang="it-IT" dirty="0" err="1"/>
              <a:t>path</a:t>
            </a:r>
            <a:r>
              <a:rPr lang="it-IT" dirty="0"/>
              <a:t> relativi ai Package Sources (pacchetti dei sorgenti) che dovranno essere aggiunti a quelli già presenti di default. Essi sono presenti in locale, quindi è possibile importare nel proprio progetto dei pacchetti sviluppati dall’utente stesso e non presenti online nella </a:t>
            </a:r>
            <a:r>
              <a:rPr lang="it-IT" dirty="0" err="1"/>
              <a:t>NuGet</a:t>
            </a:r>
            <a:r>
              <a:rPr lang="it-IT" dirty="0"/>
              <a:t> Gallery. </a:t>
            </a:r>
          </a:p>
          <a:p>
            <a:endParaRPr lang="it-IT" dirty="0"/>
          </a:p>
          <a:p>
            <a:r>
              <a:rPr lang="it-IT" dirty="0"/>
              <a:t>-La parte centrale del file è quella inerenti alla creazione delle classi. Ogni classe presenta delle proprietà, dei field e degli attributi.</a:t>
            </a:r>
          </a:p>
          <a:p>
            <a:r>
              <a:rPr lang="it-IT" dirty="0"/>
              <a:t>Proseguendo notiamo i tag </a:t>
            </a:r>
            <a:r>
              <a:rPr lang="it-IT" dirty="0" err="1"/>
              <a:t>MapView</a:t>
            </a:r>
            <a:r>
              <a:rPr lang="it-IT" dirty="0"/>
              <a:t> formati da una lista di </a:t>
            </a:r>
            <a:r>
              <a:rPr lang="it-IT" dirty="0" err="1"/>
              <a:t>MapViewItem</a:t>
            </a:r>
            <a:r>
              <a:rPr lang="it-IT" dirty="0"/>
              <a:t>, i quali serviranno per formare il file “</a:t>
            </a:r>
            <a:r>
              <a:rPr lang="it-IT" dirty="0" err="1"/>
              <a:t>map.json</a:t>
            </a:r>
            <a:r>
              <a:rPr lang="it-IT" dirty="0"/>
              <a:t>” contenente gli SVG. </a:t>
            </a:r>
          </a:p>
          <a:p>
            <a:endParaRPr lang="it-IT" dirty="0"/>
          </a:p>
          <a:p>
            <a:r>
              <a:rPr lang="it-IT" dirty="0"/>
              <a:t>-L’ultima parte del file XML è dedicata agli </a:t>
            </a:r>
            <a:r>
              <a:rPr lang="it-IT" dirty="0" err="1"/>
              <a:t>Enum</a:t>
            </a:r>
            <a:r>
              <a:rPr lang="it-IT" dirty="0"/>
              <a:t> e agli SVG. Un esempio di </a:t>
            </a:r>
            <a:r>
              <a:rPr lang="it-IT" dirty="0" err="1"/>
              <a:t>enum</a:t>
            </a:r>
            <a:r>
              <a:rPr lang="it-IT" dirty="0"/>
              <a:t> è l’orientamento dell’oggetto, ma è possibile specificare illimitati tipi di </a:t>
            </a:r>
            <a:r>
              <a:rPr lang="it-IT" dirty="0" err="1"/>
              <a:t>enum</a:t>
            </a:r>
            <a:r>
              <a:rPr lang="it-IT" dirty="0"/>
              <a:t> per arricchire ulteriormente l’oggetto. Tramite il tag </a:t>
            </a:r>
            <a:r>
              <a:rPr lang="it-IT" dirty="0" err="1"/>
              <a:t>svg</a:t>
            </a:r>
            <a:r>
              <a:rPr lang="it-IT" dirty="0"/>
              <a:t> si specificano i </a:t>
            </a:r>
            <a:r>
              <a:rPr lang="it-IT" dirty="0" err="1"/>
              <a:t>path</a:t>
            </a:r>
            <a:r>
              <a:rPr lang="it-IT" dirty="0"/>
              <a:t> relativi a tutti gli SVG (Scalable </a:t>
            </a:r>
            <a:r>
              <a:rPr lang="it-IT" dirty="0" err="1"/>
              <a:t>Vector</a:t>
            </a:r>
            <a:r>
              <a:rPr lang="it-IT" dirty="0"/>
              <a:t> Graphics) che saranno utilizzati. </a:t>
            </a:r>
          </a:p>
        </p:txBody>
      </p:sp>
      <p:sp>
        <p:nvSpPr>
          <p:cNvPr id="4" name="Segnaposto numero diapositiva 3"/>
          <p:cNvSpPr>
            <a:spLocks noGrp="1"/>
          </p:cNvSpPr>
          <p:nvPr>
            <p:ph type="sldNum" sz="quarter" idx="5"/>
          </p:nvPr>
        </p:nvSpPr>
        <p:spPr/>
        <p:txBody>
          <a:bodyPr/>
          <a:lstStyle/>
          <a:p>
            <a:fld id="{0ACBC3CA-8954-4F52-8066-D2DD791D61FD}" type="slidenum">
              <a:rPr lang="it-IT" smtClean="0"/>
              <a:t>6</a:t>
            </a:fld>
            <a:endParaRPr lang="it-IT"/>
          </a:p>
        </p:txBody>
      </p:sp>
    </p:spTree>
    <p:extLst>
      <p:ext uri="{BB962C8B-B14F-4D97-AF65-F5344CB8AC3E}">
        <p14:creationId xmlns:p14="http://schemas.microsoft.com/office/powerpoint/2010/main" val="2989770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-Avendo chiara la struttura del file XML, il passo successivo è stato quello di deserializzare il file per estrarre i dati e memorizzarli per usarli successivamente. Una parte cruciale del progetto è stato il </a:t>
            </a:r>
            <a:r>
              <a:rPr lang="it-IT" dirty="0" err="1"/>
              <a:t>Deserializer</a:t>
            </a:r>
            <a:r>
              <a:rPr lang="it-IT" dirty="0"/>
              <a:t>, una classe che riceve il </a:t>
            </a:r>
            <a:r>
              <a:rPr lang="it-IT" dirty="0" err="1"/>
              <a:t>path</a:t>
            </a:r>
            <a:r>
              <a:rPr lang="it-IT" dirty="0"/>
              <a:t> di un file XML e lo serializza in un oggetto di tipo </a:t>
            </a:r>
            <a:r>
              <a:rPr lang="it-IT" dirty="0" err="1"/>
              <a:t>PluginDescriptor</a:t>
            </a:r>
            <a:r>
              <a:rPr lang="it-IT" dirty="0"/>
              <a:t>. </a:t>
            </a:r>
          </a:p>
        </p:txBody>
      </p:sp>
      <p:sp>
        <p:nvSpPr>
          <p:cNvPr id="4" name="Segnaposto numero diapositiva 3"/>
          <p:cNvSpPr>
            <a:spLocks noGrp="1"/>
          </p:cNvSpPr>
          <p:nvPr>
            <p:ph type="sldNum" sz="quarter" idx="5"/>
          </p:nvPr>
        </p:nvSpPr>
        <p:spPr/>
        <p:txBody>
          <a:bodyPr/>
          <a:lstStyle/>
          <a:p>
            <a:fld id="{0ACBC3CA-8954-4F52-8066-D2DD791D61FD}" type="slidenum">
              <a:rPr lang="it-IT" smtClean="0"/>
              <a:t>7</a:t>
            </a:fld>
            <a:endParaRPr lang="it-IT"/>
          </a:p>
        </p:txBody>
      </p:sp>
    </p:spTree>
    <p:extLst>
      <p:ext uri="{BB962C8B-B14F-4D97-AF65-F5344CB8AC3E}">
        <p14:creationId xmlns:p14="http://schemas.microsoft.com/office/powerpoint/2010/main" val="1754068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lnSpc>
                <a:spcPct val="107000"/>
              </a:lnSpc>
              <a:spcAft>
                <a:spcPts val="800"/>
              </a:spcAft>
            </a:pPr>
            <a:r>
              <a:rPr lang="it-IT" sz="1800" dirty="0">
                <a:effectLst/>
                <a:latin typeface="Calibri" panose="020F0502020204030204" pitchFamily="34" charset="0"/>
                <a:ea typeface="Calibri" panose="020F0502020204030204" pitchFamily="34" charset="0"/>
                <a:cs typeface="Times New Roman" panose="02020603050405020304" pitchFamily="18" charset="0"/>
              </a:rPr>
              <a:t>-Una volta ottenuto un oggetto di tipo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PluginDescriptor</a:t>
            </a:r>
            <a:r>
              <a:rPr lang="it-IT" sz="1800" dirty="0">
                <a:effectLst/>
                <a:latin typeface="Calibri" panose="020F0502020204030204" pitchFamily="34" charset="0"/>
                <a:ea typeface="Calibri" panose="020F0502020204030204" pitchFamily="34" charset="0"/>
                <a:cs typeface="Times New Roman" panose="02020603050405020304" pitchFamily="18" charset="0"/>
              </a:rPr>
              <a:t>, dobbiamo serializzarlo in un file di tipo CS, una classe contenente tutte le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partial</a:t>
            </a:r>
            <a:r>
              <a:rPr lang="it-IT" sz="1800" dirty="0">
                <a:effectLst/>
                <a:latin typeface="Calibri" panose="020F0502020204030204" pitchFamily="34" charset="0"/>
                <a:ea typeface="Calibri" panose="020F0502020204030204" pitchFamily="34" charset="0"/>
                <a:cs typeface="Times New Roman" panose="02020603050405020304" pitchFamily="18" charset="0"/>
              </a:rPr>
              <a:t> class presenti nel file XML. Ad esempio, prendendo come ambito applicativo i gate logici, il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PluginDescriptor</a:t>
            </a:r>
            <a:r>
              <a:rPr lang="it-IT" sz="1800" dirty="0">
                <a:effectLst/>
                <a:latin typeface="Calibri" panose="020F0502020204030204" pitchFamily="34" charset="0"/>
                <a:ea typeface="Calibri" panose="020F0502020204030204" pitchFamily="34" charset="0"/>
                <a:cs typeface="Times New Roman" panose="02020603050405020304" pitchFamily="18" charset="0"/>
              </a:rPr>
              <a:t> sarà rappresentato da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LogicGate</a:t>
            </a:r>
            <a:r>
              <a:rPr lang="it-IT" sz="1800" dirty="0">
                <a:effectLst/>
                <a:latin typeface="Calibri" panose="020F0502020204030204" pitchFamily="34" charset="0"/>
                <a:ea typeface="Calibri" panose="020F0502020204030204" pitchFamily="34" charset="0"/>
                <a:cs typeface="Times New Roman" panose="02020603050405020304" pitchFamily="18" charset="0"/>
              </a:rPr>
              <a:t>” (esso sarà il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namespace</a:t>
            </a:r>
            <a:r>
              <a:rPr lang="it-IT" sz="1800" dirty="0">
                <a:effectLst/>
                <a:latin typeface="Calibri" panose="020F0502020204030204" pitchFamily="34" charset="0"/>
                <a:ea typeface="Calibri" panose="020F0502020204030204" pitchFamily="34" charset="0"/>
                <a:cs typeface="Times New Roman" panose="02020603050405020304" pitchFamily="18" charset="0"/>
              </a:rPr>
              <a:t> della classe) e successivamente avremo tutte le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partial</a:t>
            </a:r>
            <a:r>
              <a:rPr lang="it-IT" sz="1800" dirty="0">
                <a:effectLst/>
                <a:latin typeface="Calibri" panose="020F0502020204030204" pitchFamily="34" charset="0"/>
                <a:ea typeface="Calibri" panose="020F0502020204030204" pitchFamily="34" charset="0"/>
                <a:cs typeface="Times New Roman" panose="02020603050405020304" pitchFamily="18" charset="0"/>
              </a:rPr>
              <a:t> class che potranno ad esempio essere i vari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logic</a:t>
            </a:r>
            <a:r>
              <a:rPr lang="it-IT" sz="1800" dirty="0">
                <a:effectLst/>
                <a:latin typeface="Calibri" panose="020F0502020204030204" pitchFamily="34" charset="0"/>
                <a:ea typeface="Calibri" panose="020F0502020204030204" pitchFamily="34" charset="0"/>
                <a:cs typeface="Times New Roman" panose="02020603050405020304" pitchFamily="18" charset="0"/>
              </a:rPr>
              <a:t> gate (AND, OR, NOT, XOR…). </a:t>
            </a:r>
          </a:p>
        </p:txBody>
      </p:sp>
      <p:sp>
        <p:nvSpPr>
          <p:cNvPr id="4" name="Segnaposto numero diapositiva 3"/>
          <p:cNvSpPr>
            <a:spLocks noGrp="1"/>
          </p:cNvSpPr>
          <p:nvPr>
            <p:ph type="sldNum" sz="quarter" idx="5"/>
          </p:nvPr>
        </p:nvSpPr>
        <p:spPr/>
        <p:txBody>
          <a:bodyPr/>
          <a:lstStyle/>
          <a:p>
            <a:fld id="{0ACBC3CA-8954-4F52-8066-D2DD791D61FD}" type="slidenum">
              <a:rPr lang="it-IT" smtClean="0"/>
              <a:t>8</a:t>
            </a:fld>
            <a:endParaRPr lang="it-IT"/>
          </a:p>
        </p:txBody>
      </p:sp>
    </p:spTree>
    <p:extLst>
      <p:ext uri="{BB962C8B-B14F-4D97-AF65-F5344CB8AC3E}">
        <p14:creationId xmlns:p14="http://schemas.microsoft.com/office/powerpoint/2010/main" val="12816177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Dopo aver finito la fase di Serializzazione è stato necessario fare il build del progetto per avere una dll.</a:t>
            </a:r>
          </a:p>
          <a:p>
            <a:endParaRPr lang="it-IT" dirty="0"/>
          </a:p>
        </p:txBody>
      </p:sp>
      <p:sp>
        <p:nvSpPr>
          <p:cNvPr id="4" name="Segnaposto numero diapositiva 3"/>
          <p:cNvSpPr>
            <a:spLocks noGrp="1"/>
          </p:cNvSpPr>
          <p:nvPr>
            <p:ph type="sldNum" sz="quarter" idx="5"/>
          </p:nvPr>
        </p:nvSpPr>
        <p:spPr/>
        <p:txBody>
          <a:bodyPr/>
          <a:lstStyle/>
          <a:p>
            <a:fld id="{0ACBC3CA-8954-4F52-8066-D2DD791D61FD}" type="slidenum">
              <a:rPr lang="it-IT" smtClean="0"/>
              <a:t>9</a:t>
            </a:fld>
            <a:endParaRPr lang="it-IT"/>
          </a:p>
        </p:txBody>
      </p:sp>
    </p:spTree>
    <p:extLst>
      <p:ext uri="{BB962C8B-B14F-4D97-AF65-F5344CB8AC3E}">
        <p14:creationId xmlns:p14="http://schemas.microsoft.com/office/powerpoint/2010/main" val="3371108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8769D389-4C4C-4FD7-9E6B-9F44477F0EB8}" type="datetime1">
              <a:rPr lang="en-US" smtClean="0"/>
              <a:t>10/6/2022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076ED0-0DB3-4879-AAE5-5C20D22C1DF4}" type="slidenum">
              <a:rPr lang="en-US" smtClean="0"/>
              <a:t>‹N›</a:t>
            </a:fld>
            <a:endParaRPr lang="en-US"/>
          </a:p>
        </p:txBody>
      </p:sp>
    </p:spTree>
    <p:extLst>
      <p:ext uri="{BB962C8B-B14F-4D97-AF65-F5344CB8AC3E}">
        <p14:creationId xmlns:p14="http://schemas.microsoft.com/office/powerpoint/2010/main" val="122560029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8769D389-4C4C-4FD7-9E6B-9F44477F0EB8}" type="datetime1">
              <a:rPr lang="en-US" smtClean="0"/>
              <a:t>10/6/2022</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076ED0-0DB3-4879-AAE5-5C20D22C1DF4}" type="slidenum">
              <a:rPr lang="en-US" smtClean="0"/>
              <a:t>‹N›</a:t>
            </a:fld>
            <a:endParaRPr lang="en-US"/>
          </a:p>
        </p:txBody>
      </p:sp>
    </p:spTree>
    <p:extLst>
      <p:ext uri="{BB962C8B-B14F-4D97-AF65-F5344CB8AC3E}">
        <p14:creationId xmlns:p14="http://schemas.microsoft.com/office/powerpoint/2010/main" val="228372759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it-IT"/>
              <a:t>Fare clic per modificare lo stile del titolo dello schema</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8769D389-4C4C-4FD7-9E6B-9F44477F0EB8}" type="datetime1">
              <a:rPr lang="en-US" smtClean="0"/>
              <a:t>10/6/2022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076ED0-0DB3-4879-AAE5-5C20D22C1DF4}" type="slidenum">
              <a:rPr lang="en-US" smtClean="0"/>
              <a:t>‹N›</a:t>
            </a:fld>
            <a:endParaRPr lang="en-US"/>
          </a:p>
        </p:txBody>
      </p:sp>
    </p:spTree>
    <p:extLst>
      <p:ext uri="{BB962C8B-B14F-4D97-AF65-F5344CB8AC3E}">
        <p14:creationId xmlns:p14="http://schemas.microsoft.com/office/powerpoint/2010/main" val="317972630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it-IT"/>
              <a:t>Fare clic per modificare lo stile del titolo dello schema</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it-IT"/>
              <a:t>Fare clic per modificare gli stili del testo dello schema</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8769D389-4C4C-4FD7-9E6B-9F44477F0EB8}" type="datetime1">
              <a:rPr lang="en-US" smtClean="0"/>
              <a:t>10/6/2022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076ED0-0DB3-4879-AAE5-5C20D22C1DF4}" type="slidenum">
              <a:rPr lang="en-US" smtClean="0"/>
              <a:t>‹N›</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97611040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8769D389-4C4C-4FD7-9E6B-9F44477F0EB8}" type="datetime1">
              <a:rPr lang="en-US" smtClean="0"/>
              <a:t>10/6/2022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076ED0-0DB3-4879-AAE5-5C20D22C1DF4}" type="slidenum">
              <a:rPr lang="en-US" smtClean="0"/>
              <a:t>‹N›</a:t>
            </a:fld>
            <a:endParaRPr lang="en-US"/>
          </a:p>
        </p:txBody>
      </p:sp>
    </p:spTree>
    <p:extLst>
      <p:ext uri="{BB962C8B-B14F-4D97-AF65-F5344CB8AC3E}">
        <p14:creationId xmlns:p14="http://schemas.microsoft.com/office/powerpoint/2010/main" val="347672856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769D389-4C4C-4FD7-9E6B-9F44477F0EB8}" type="datetime1">
              <a:rPr lang="en-US" smtClean="0"/>
              <a:t>10/6/2022</a:t>
            </a:fld>
            <a:endParaRPr lang="en-US" dirty="0"/>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076ED0-0DB3-4879-AAE5-5C20D22C1DF4}" type="slidenum">
              <a:rPr lang="en-US" smtClean="0"/>
              <a:t>‹N›</a:t>
            </a:fld>
            <a:endParaRPr lang="en-US"/>
          </a:p>
        </p:txBody>
      </p:sp>
    </p:spTree>
    <p:extLst>
      <p:ext uri="{BB962C8B-B14F-4D97-AF65-F5344CB8AC3E}">
        <p14:creationId xmlns:p14="http://schemas.microsoft.com/office/powerpoint/2010/main" val="109631121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769D389-4C4C-4FD7-9E6B-9F44477F0EB8}" type="datetime1">
              <a:rPr lang="en-US" smtClean="0"/>
              <a:t>10/6/2022</a:t>
            </a:fld>
            <a:endParaRPr lang="en-US" dirty="0"/>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076ED0-0DB3-4879-AAE5-5C20D22C1DF4}" type="slidenum">
              <a:rPr lang="en-US" smtClean="0"/>
              <a:t>‹N›</a:t>
            </a:fld>
            <a:endParaRPr lang="en-US"/>
          </a:p>
        </p:txBody>
      </p:sp>
    </p:spTree>
    <p:extLst>
      <p:ext uri="{BB962C8B-B14F-4D97-AF65-F5344CB8AC3E}">
        <p14:creationId xmlns:p14="http://schemas.microsoft.com/office/powerpoint/2010/main" val="72384304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nchorCtr="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8769D389-4C4C-4FD7-9E6B-9F44477F0EB8}" type="datetime1">
              <a:rPr lang="en-US" smtClean="0"/>
              <a:t>10/6/2022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076ED0-0DB3-4879-AAE5-5C20D22C1DF4}" type="slidenum">
              <a:rPr lang="en-US" smtClean="0"/>
              <a:t>‹N›</a:t>
            </a:fld>
            <a:endParaRPr lang="en-US"/>
          </a:p>
        </p:txBody>
      </p:sp>
    </p:spTree>
    <p:extLst>
      <p:ext uri="{BB962C8B-B14F-4D97-AF65-F5344CB8AC3E}">
        <p14:creationId xmlns:p14="http://schemas.microsoft.com/office/powerpoint/2010/main" val="310289429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8769D389-4C4C-4FD7-9E6B-9F44477F0EB8}" type="datetime1">
              <a:rPr lang="en-US" smtClean="0"/>
              <a:t>10/6/2022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076ED0-0DB3-4879-AAE5-5C20D22C1DF4}" type="slidenum">
              <a:rPr lang="en-US" smtClean="0"/>
              <a:t>‹N›</a:t>
            </a:fld>
            <a:endParaRPr lang="en-US"/>
          </a:p>
        </p:txBody>
      </p:sp>
    </p:spTree>
    <p:extLst>
      <p:ext uri="{BB962C8B-B14F-4D97-AF65-F5344CB8AC3E}">
        <p14:creationId xmlns:p14="http://schemas.microsoft.com/office/powerpoint/2010/main" val="3314156379"/>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3"/>
          <p:cNvSpPr>
            <a:spLocks noGrp="1"/>
          </p:cNvSpPr>
          <p:nvPr>
            <p:ph type="dt" sz="half" idx="10"/>
          </p:nvPr>
        </p:nvSpPr>
        <p:spPr/>
        <p:txBody>
          <a:bodyPr/>
          <a:lstStyle/>
          <a:p>
            <a:fld id="{8769D389-4C4C-4FD7-9E6B-9F44477F0EB8}" type="datetime1">
              <a:rPr lang="en-US" smtClean="0"/>
              <a:t>10/6/2022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076ED0-0DB3-4879-AAE5-5C20D22C1DF4}" type="slidenum">
              <a:rPr lang="en-US" smtClean="0"/>
              <a:t>‹N›</a:t>
            </a:fld>
            <a:endParaRPr lang="en-US"/>
          </a:p>
        </p:txBody>
      </p:sp>
    </p:spTree>
    <p:extLst>
      <p:ext uri="{BB962C8B-B14F-4D97-AF65-F5344CB8AC3E}">
        <p14:creationId xmlns:p14="http://schemas.microsoft.com/office/powerpoint/2010/main" val="193079209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8769D389-4C4C-4FD7-9E6B-9F44477F0EB8}" type="datetime1">
              <a:rPr lang="en-US" smtClean="0"/>
              <a:t>10/6/2022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076ED0-0DB3-4879-AAE5-5C20D22C1DF4}" type="slidenum">
              <a:rPr lang="en-US" smtClean="0"/>
              <a:t>‹N›</a:t>
            </a:fld>
            <a:endParaRPr lang="en-US"/>
          </a:p>
        </p:txBody>
      </p:sp>
    </p:spTree>
    <p:extLst>
      <p:ext uri="{BB962C8B-B14F-4D97-AF65-F5344CB8AC3E}">
        <p14:creationId xmlns:p14="http://schemas.microsoft.com/office/powerpoint/2010/main" val="224016082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8769D389-4C4C-4FD7-9E6B-9F44477F0EB8}" type="datetime1">
              <a:rPr lang="en-US" smtClean="0"/>
              <a:t>10/6/2022</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076ED0-0DB3-4879-AAE5-5C20D22C1DF4}" type="slidenum">
              <a:rPr lang="en-US" smtClean="0"/>
              <a:t>‹N›</a:t>
            </a:fld>
            <a:endParaRPr lang="en-US"/>
          </a:p>
        </p:txBody>
      </p:sp>
    </p:spTree>
    <p:extLst>
      <p:ext uri="{BB962C8B-B14F-4D97-AF65-F5344CB8AC3E}">
        <p14:creationId xmlns:p14="http://schemas.microsoft.com/office/powerpoint/2010/main" val="368619254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8769D389-4C4C-4FD7-9E6B-9F44477F0EB8}" type="datetime1">
              <a:rPr lang="en-US" smtClean="0"/>
              <a:t>10/6/2022</a:t>
            </a:fld>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1076ED0-0DB3-4879-AAE5-5C20D22C1DF4}" type="slidenum">
              <a:rPr lang="en-US" smtClean="0"/>
              <a:t>‹N›</a:t>
            </a:fld>
            <a:endParaRPr lang="en-US"/>
          </a:p>
        </p:txBody>
      </p:sp>
    </p:spTree>
    <p:extLst>
      <p:ext uri="{BB962C8B-B14F-4D97-AF65-F5344CB8AC3E}">
        <p14:creationId xmlns:p14="http://schemas.microsoft.com/office/powerpoint/2010/main" val="59787346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7" name="Date Placeholder 2"/>
          <p:cNvSpPr>
            <a:spLocks noGrp="1"/>
          </p:cNvSpPr>
          <p:nvPr>
            <p:ph type="dt" sz="half" idx="10"/>
          </p:nvPr>
        </p:nvSpPr>
        <p:spPr/>
        <p:txBody>
          <a:bodyPr/>
          <a:lstStyle/>
          <a:p>
            <a:fld id="{8769D389-4C4C-4FD7-9E6B-9F44477F0EB8}" type="datetime1">
              <a:rPr lang="en-US" smtClean="0"/>
              <a:t>10/6/2022</a:t>
            </a:fld>
            <a:endParaRPr lang="en-US" dirty="0"/>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E1076ED0-0DB3-4879-AAE5-5C20D22C1DF4}" type="slidenum">
              <a:rPr lang="en-US" smtClean="0"/>
              <a:t>‹N›</a:t>
            </a:fld>
            <a:endParaRPr lang="en-US"/>
          </a:p>
        </p:txBody>
      </p:sp>
    </p:spTree>
    <p:extLst>
      <p:ext uri="{BB962C8B-B14F-4D97-AF65-F5344CB8AC3E}">
        <p14:creationId xmlns:p14="http://schemas.microsoft.com/office/powerpoint/2010/main" val="382857077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769D389-4C4C-4FD7-9E6B-9F44477F0EB8}" type="datetime1">
              <a:rPr lang="en-US" smtClean="0"/>
              <a:t>10/6/2022</a:t>
            </a:fld>
            <a:endParaRPr lang="en-US" dirty="0"/>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E1076ED0-0DB3-4879-AAE5-5C20D22C1DF4}" type="slidenum">
              <a:rPr lang="en-US" smtClean="0"/>
              <a:t>‹N›</a:t>
            </a:fld>
            <a:endParaRPr lang="en-US"/>
          </a:p>
        </p:txBody>
      </p:sp>
    </p:spTree>
    <p:extLst>
      <p:ext uri="{BB962C8B-B14F-4D97-AF65-F5344CB8AC3E}">
        <p14:creationId xmlns:p14="http://schemas.microsoft.com/office/powerpoint/2010/main" val="5759760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7" name="Date Placeholder 4"/>
          <p:cNvSpPr>
            <a:spLocks noGrp="1"/>
          </p:cNvSpPr>
          <p:nvPr>
            <p:ph type="dt" sz="half" idx="10"/>
          </p:nvPr>
        </p:nvSpPr>
        <p:spPr/>
        <p:txBody>
          <a:bodyPr/>
          <a:lstStyle/>
          <a:p>
            <a:fld id="{8769D389-4C4C-4FD7-9E6B-9F44477F0EB8}" type="datetime1">
              <a:rPr lang="en-US" smtClean="0"/>
              <a:t>10/6/2022</a:t>
            </a:fld>
            <a:endParaRPr lang="en-US" dirty="0"/>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E1076ED0-0DB3-4879-AAE5-5C20D22C1DF4}" type="slidenum">
              <a:rPr lang="en-US" smtClean="0"/>
              <a:t>‹N›</a:t>
            </a:fld>
            <a:endParaRPr lang="en-US"/>
          </a:p>
        </p:txBody>
      </p:sp>
    </p:spTree>
    <p:extLst>
      <p:ext uri="{BB962C8B-B14F-4D97-AF65-F5344CB8AC3E}">
        <p14:creationId xmlns:p14="http://schemas.microsoft.com/office/powerpoint/2010/main" val="169979532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8769D389-4C4C-4FD7-9E6B-9F44477F0EB8}" type="datetime1">
              <a:rPr lang="en-US" smtClean="0"/>
              <a:t>10/6/2022</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076ED0-0DB3-4879-AAE5-5C20D22C1DF4}" type="slidenum">
              <a:rPr lang="en-US" smtClean="0"/>
              <a:t>‹N›</a:t>
            </a:fld>
            <a:endParaRPr lang="en-US"/>
          </a:p>
        </p:txBody>
      </p:sp>
    </p:spTree>
    <p:extLst>
      <p:ext uri="{BB962C8B-B14F-4D97-AF65-F5344CB8AC3E}">
        <p14:creationId xmlns:p14="http://schemas.microsoft.com/office/powerpoint/2010/main" val="351831101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769D389-4C4C-4FD7-9E6B-9F44477F0EB8}" type="datetime1">
              <a:rPr lang="en-US" smtClean="0"/>
              <a:t>10/6/2022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E1076ED0-0DB3-4879-AAE5-5C20D22C1DF4}" type="slidenum">
              <a:rPr lang="en-US" smtClean="0"/>
              <a:t>‹N›</a:t>
            </a:fld>
            <a:endParaRPr lang="en-US"/>
          </a:p>
        </p:txBody>
      </p:sp>
    </p:spTree>
    <p:extLst>
      <p:ext uri="{BB962C8B-B14F-4D97-AF65-F5344CB8AC3E}">
        <p14:creationId xmlns:p14="http://schemas.microsoft.com/office/powerpoint/2010/main" val="685840751"/>
      </p:ext>
    </p:extLst>
  </p:cSld>
  <p:clrMap bg1="dk1" tx1="lt1" bg2="dk2" tx2="lt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E4161D8A-CA89-1DE5-9D33-589BC42A4B3C}"/>
              </a:ext>
            </a:extLst>
          </p:cNvPr>
          <p:cNvSpPr>
            <a:spLocks noGrp="1"/>
          </p:cNvSpPr>
          <p:nvPr>
            <p:ph type="ctrTitle"/>
          </p:nvPr>
        </p:nvSpPr>
        <p:spPr>
          <a:xfrm>
            <a:off x="601438" y="1356173"/>
            <a:ext cx="6188190" cy="1622321"/>
          </a:xfrm>
        </p:spPr>
        <p:txBody>
          <a:bodyPr vert="horz" lIns="91440" tIns="45720" rIns="91440" bIns="45720" rtlCol="0" anchor="t">
            <a:normAutofit/>
          </a:bodyPr>
          <a:lstStyle/>
          <a:p>
            <a:pPr>
              <a:lnSpc>
                <a:spcPct val="90000"/>
              </a:lnSpc>
            </a:pPr>
            <a:r>
              <a:rPr lang="en-US" sz="3600" b="1" dirty="0" err="1">
                <a:solidFill>
                  <a:srgbClr val="EBEBEB"/>
                </a:solidFill>
                <a:latin typeface="Times New Roman" panose="02020603050405020304" pitchFamily="18" charset="0"/>
                <a:cs typeface="Times New Roman" panose="02020603050405020304" pitchFamily="18" charset="0"/>
              </a:rPr>
              <a:t>SymbolEditor</a:t>
            </a:r>
            <a:r>
              <a:rPr lang="en-US" sz="3600" b="1" dirty="0">
                <a:solidFill>
                  <a:srgbClr val="EBEBEB"/>
                </a:solidFill>
                <a:latin typeface="Times New Roman" panose="02020603050405020304" pitchFamily="18" charset="0"/>
                <a:cs typeface="Times New Roman" panose="02020603050405020304" pitchFamily="18" charset="0"/>
              </a:rPr>
              <a:t>: </a:t>
            </a:r>
            <a:r>
              <a:rPr lang="en-US" sz="3600" b="1" dirty="0" err="1">
                <a:solidFill>
                  <a:srgbClr val="EBEBEB"/>
                </a:solidFill>
                <a:latin typeface="Times New Roman" panose="02020603050405020304" pitchFamily="18" charset="0"/>
                <a:cs typeface="Times New Roman" panose="02020603050405020304" pitchFamily="18" charset="0"/>
              </a:rPr>
              <a:t>Creazione</a:t>
            </a:r>
            <a:r>
              <a:rPr lang="en-US" sz="3600" b="1" dirty="0">
                <a:solidFill>
                  <a:srgbClr val="EBEBEB"/>
                </a:solidFill>
                <a:latin typeface="Times New Roman" panose="02020603050405020304" pitchFamily="18" charset="0"/>
                <a:cs typeface="Times New Roman" panose="02020603050405020304" pitchFamily="18" charset="0"/>
              </a:rPr>
              <a:t> </a:t>
            </a:r>
            <a:r>
              <a:rPr lang="en-US" sz="3600" b="1" dirty="0" err="1">
                <a:solidFill>
                  <a:srgbClr val="EBEBEB"/>
                </a:solidFill>
                <a:latin typeface="Times New Roman" panose="02020603050405020304" pitchFamily="18" charset="0"/>
                <a:cs typeface="Times New Roman" panose="02020603050405020304" pitchFamily="18" charset="0"/>
              </a:rPr>
              <a:t>dinamica</a:t>
            </a:r>
            <a:r>
              <a:rPr lang="en-US" sz="3600" b="1" dirty="0">
                <a:solidFill>
                  <a:srgbClr val="EBEBEB"/>
                </a:solidFill>
                <a:latin typeface="Times New Roman" panose="02020603050405020304" pitchFamily="18" charset="0"/>
                <a:cs typeface="Times New Roman" panose="02020603050405020304" pitchFamily="18" charset="0"/>
              </a:rPr>
              <a:t> di un plugin per CAD </a:t>
            </a:r>
            <a:r>
              <a:rPr lang="en-US" sz="3600" b="1" dirty="0" err="1">
                <a:solidFill>
                  <a:srgbClr val="EBEBEB"/>
                </a:solidFill>
                <a:latin typeface="Times New Roman" panose="02020603050405020304" pitchFamily="18" charset="0"/>
                <a:cs typeface="Times New Roman" panose="02020603050405020304" pitchFamily="18" charset="0"/>
              </a:rPr>
              <a:t>generico</a:t>
            </a:r>
            <a:endParaRPr lang="en-US" sz="3600" b="1" dirty="0">
              <a:solidFill>
                <a:srgbClr val="EBEBEB"/>
              </a:solidFill>
              <a:latin typeface="Times New Roman" panose="02020603050405020304" pitchFamily="18" charset="0"/>
              <a:cs typeface="Times New Roman" panose="02020603050405020304" pitchFamily="18" charset="0"/>
            </a:endParaRPr>
          </a:p>
        </p:txBody>
      </p:sp>
      <p:sp>
        <p:nvSpPr>
          <p:cNvPr id="3" name="Sottotitolo 2">
            <a:extLst>
              <a:ext uri="{FF2B5EF4-FFF2-40B4-BE49-F238E27FC236}">
                <a16:creationId xmlns:a16="http://schemas.microsoft.com/office/drawing/2014/main" id="{EB53A174-E3F9-5A58-0AF3-7C4C71986552}"/>
              </a:ext>
            </a:extLst>
          </p:cNvPr>
          <p:cNvSpPr>
            <a:spLocks noGrp="1"/>
          </p:cNvSpPr>
          <p:nvPr>
            <p:ph type="subTitle" idx="1"/>
          </p:nvPr>
        </p:nvSpPr>
        <p:spPr>
          <a:xfrm>
            <a:off x="495886" y="3879506"/>
            <a:ext cx="6188189" cy="2365453"/>
          </a:xfrm>
        </p:spPr>
        <p:txBody>
          <a:bodyPr vert="horz" lIns="91440" tIns="45720" rIns="91440" bIns="45720" rtlCol="0">
            <a:normAutofit/>
          </a:bodyPr>
          <a:lstStyle/>
          <a:p>
            <a:pPr algn="ctr"/>
            <a:r>
              <a:rPr lang="en-US" sz="2400" b="1" dirty="0">
                <a:solidFill>
                  <a:srgbClr val="FFFFFF"/>
                </a:solidFill>
                <a:latin typeface="Times New Roman" panose="02020603050405020304" pitchFamily="18" charset="0"/>
                <a:cs typeface="Times New Roman" panose="02020603050405020304" pitchFamily="18" charset="0"/>
              </a:rPr>
              <a:t>Tulbure Angelo Maximilian</a:t>
            </a:r>
          </a:p>
          <a:p>
            <a:pPr algn="ctr"/>
            <a:r>
              <a:rPr lang="en-US" dirty="0" err="1">
                <a:solidFill>
                  <a:srgbClr val="FFFFFF"/>
                </a:solidFill>
                <a:latin typeface="Times New Roman" panose="02020603050405020304" pitchFamily="18" charset="0"/>
                <a:cs typeface="Times New Roman" panose="02020603050405020304" pitchFamily="18" charset="0"/>
              </a:rPr>
              <a:t>Sessione</a:t>
            </a:r>
            <a:r>
              <a:rPr lang="en-US" dirty="0">
                <a:solidFill>
                  <a:srgbClr val="FFFFFF"/>
                </a:solidFill>
                <a:latin typeface="Times New Roman" panose="02020603050405020304" pitchFamily="18" charset="0"/>
                <a:cs typeface="Times New Roman" panose="02020603050405020304" pitchFamily="18" charset="0"/>
              </a:rPr>
              <a:t> II</a:t>
            </a:r>
          </a:p>
          <a:p>
            <a:pPr algn="ctr"/>
            <a:r>
              <a:rPr lang="en-US" dirty="0" err="1">
                <a:solidFill>
                  <a:srgbClr val="FFFFFF"/>
                </a:solidFill>
                <a:latin typeface="Times New Roman" panose="02020603050405020304" pitchFamily="18" charset="0"/>
                <a:cs typeface="Times New Roman" panose="02020603050405020304" pitchFamily="18" charset="0"/>
              </a:rPr>
              <a:t>Relatore</a:t>
            </a:r>
            <a:r>
              <a:rPr lang="en-US" dirty="0">
                <a:solidFill>
                  <a:srgbClr val="FFFFFF"/>
                </a:solidFill>
                <a:latin typeface="Times New Roman" panose="02020603050405020304" pitchFamily="18" charset="0"/>
                <a:cs typeface="Times New Roman" panose="02020603050405020304" pitchFamily="18" charset="0"/>
              </a:rPr>
              <a:t>: Prof. Paolo </a:t>
            </a:r>
            <a:r>
              <a:rPr lang="en-US" dirty="0" err="1">
                <a:solidFill>
                  <a:srgbClr val="FFFFFF"/>
                </a:solidFill>
                <a:latin typeface="Times New Roman" panose="02020603050405020304" pitchFamily="18" charset="0"/>
                <a:cs typeface="Times New Roman" panose="02020603050405020304" pitchFamily="18" charset="0"/>
              </a:rPr>
              <a:t>Ciaccia</a:t>
            </a:r>
            <a:endParaRPr lang="en-US" dirty="0">
              <a:solidFill>
                <a:srgbClr val="FFFFFF"/>
              </a:solidFill>
              <a:latin typeface="Times New Roman" panose="02020603050405020304" pitchFamily="18" charset="0"/>
              <a:cs typeface="Times New Roman" panose="02020603050405020304" pitchFamily="18" charset="0"/>
            </a:endParaRPr>
          </a:p>
          <a:p>
            <a:pPr algn="ctr"/>
            <a:r>
              <a:rPr lang="en-US" dirty="0" err="1">
                <a:solidFill>
                  <a:srgbClr val="FFFFFF"/>
                </a:solidFill>
                <a:latin typeface="Times New Roman" panose="02020603050405020304" pitchFamily="18" charset="0"/>
                <a:cs typeface="Times New Roman" panose="02020603050405020304" pitchFamily="18" charset="0"/>
              </a:rPr>
              <a:t>Correlatore</a:t>
            </a:r>
            <a:r>
              <a:rPr lang="en-US" dirty="0">
                <a:solidFill>
                  <a:srgbClr val="FFFFFF"/>
                </a:solidFill>
                <a:latin typeface="Times New Roman" panose="02020603050405020304" pitchFamily="18" charset="0"/>
                <a:cs typeface="Times New Roman" panose="02020603050405020304" pitchFamily="18" charset="0"/>
              </a:rPr>
              <a:t>: Ing. Mattia </a:t>
            </a:r>
            <a:r>
              <a:rPr lang="en-US" dirty="0" err="1">
                <a:solidFill>
                  <a:srgbClr val="FFFFFF"/>
                </a:solidFill>
                <a:latin typeface="Times New Roman" panose="02020603050405020304" pitchFamily="18" charset="0"/>
                <a:cs typeface="Times New Roman" panose="02020603050405020304" pitchFamily="18" charset="0"/>
              </a:rPr>
              <a:t>D’Arpa</a:t>
            </a:r>
            <a:endParaRPr lang="en-US" dirty="0">
              <a:solidFill>
                <a:srgbClr val="FFFFFF"/>
              </a:solidFill>
              <a:latin typeface="Times New Roman" panose="02020603050405020304" pitchFamily="18" charset="0"/>
              <a:cs typeface="Times New Roman" panose="02020603050405020304" pitchFamily="18" charset="0"/>
            </a:endParaRPr>
          </a:p>
        </p:txBody>
      </p:sp>
      <p:sp>
        <p:nvSpPr>
          <p:cNvPr id="23"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4" name="Picture 3" descr="Immagine che contiene cielo, giorno&#10;&#10;Descrizione generata automaticamente">
            <a:extLst>
              <a:ext uri="{FF2B5EF4-FFF2-40B4-BE49-F238E27FC236}">
                <a16:creationId xmlns:a16="http://schemas.microsoft.com/office/drawing/2014/main" id="{793A1566-1BB8-27BF-581A-F6C4FE113F4C}"/>
              </a:ext>
            </a:extLst>
          </p:cNvPr>
          <p:cNvPicPr>
            <a:picLocks noChangeAspect="1"/>
          </p:cNvPicPr>
          <p:nvPr/>
        </p:nvPicPr>
        <p:blipFill rotWithShape="1">
          <a:blip r:embed="rId8"/>
          <a:srcRect l="8865" r="18764"/>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74576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egnaposto contenuto 4">
            <a:extLst>
              <a:ext uri="{FF2B5EF4-FFF2-40B4-BE49-F238E27FC236}">
                <a16:creationId xmlns:a16="http://schemas.microsoft.com/office/drawing/2014/main" id="{7A80FC7F-7FC5-91BB-9671-90FABC1BF85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949" t="8687" r="3077" b="4956"/>
          <a:stretch/>
        </p:blipFill>
        <p:spPr>
          <a:xfrm>
            <a:off x="1757678" y="992216"/>
            <a:ext cx="8676642" cy="4873568"/>
          </a:xfrm>
        </p:spPr>
      </p:pic>
      <p:sp>
        <p:nvSpPr>
          <p:cNvPr id="5" name="CasellaDiTesto 4">
            <a:extLst>
              <a:ext uri="{FF2B5EF4-FFF2-40B4-BE49-F238E27FC236}">
                <a16:creationId xmlns:a16="http://schemas.microsoft.com/office/drawing/2014/main" id="{5AE61251-18B1-8EBA-9917-6A83356B5D19}"/>
              </a:ext>
            </a:extLst>
          </p:cNvPr>
          <p:cNvSpPr txBox="1"/>
          <p:nvPr/>
        </p:nvSpPr>
        <p:spPr>
          <a:xfrm>
            <a:off x="4940047" y="189916"/>
            <a:ext cx="2196477" cy="584775"/>
          </a:xfrm>
          <a:prstGeom prst="rect">
            <a:avLst/>
          </a:prstGeom>
          <a:noFill/>
        </p:spPr>
        <p:txBody>
          <a:bodyPr wrap="square" rtlCol="0">
            <a:spAutoFit/>
          </a:bodyPr>
          <a:lstStyle/>
          <a:p>
            <a:r>
              <a:rPr lang="it-IT" sz="3200" b="1" dirty="0">
                <a:latin typeface="Times New Roman" panose="02020603050405020304" pitchFamily="18" charset="0"/>
                <a:cs typeface="Times New Roman" panose="02020603050405020304" pitchFamily="18" charset="0"/>
              </a:rPr>
              <a:t>Zip file GA</a:t>
            </a:r>
          </a:p>
        </p:txBody>
      </p:sp>
      <p:sp>
        <p:nvSpPr>
          <p:cNvPr id="2" name="Ovale 1">
            <a:extLst>
              <a:ext uri="{FF2B5EF4-FFF2-40B4-BE49-F238E27FC236}">
                <a16:creationId xmlns:a16="http://schemas.microsoft.com/office/drawing/2014/main" id="{B49A68D3-9CC0-6F28-159B-E54479EC8E32}"/>
              </a:ext>
            </a:extLst>
          </p:cNvPr>
          <p:cNvSpPr/>
          <p:nvPr/>
        </p:nvSpPr>
        <p:spPr>
          <a:xfrm>
            <a:off x="5567424" y="2795415"/>
            <a:ext cx="2567584" cy="2985625"/>
          </a:xfrm>
          <a:prstGeom prst="ellipse">
            <a:avLst/>
          </a:prstGeom>
          <a:noFill/>
          <a:ln w="28575"/>
          <a:effectLst>
            <a:glow rad="63500">
              <a:schemeClr val="accent1">
                <a:satMod val="175000"/>
                <a:alpha val="40000"/>
              </a:schemeClr>
            </a:glow>
            <a:outerShdw blurRad="50800" dist="38100" dir="18900000" algn="b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it-IT" dirty="0"/>
          </a:p>
        </p:txBody>
      </p:sp>
      <p:sp>
        <p:nvSpPr>
          <p:cNvPr id="3" name="Freccia in giù 2">
            <a:extLst>
              <a:ext uri="{FF2B5EF4-FFF2-40B4-BE49-F238E27FC236}">
                <a16:creationId xmlns:a16="http://schemas.microsoft.com/office/drawing/2014/main" id="{3317721D-0A9D-D2D9-E005-CD3D38870B97}"/>
              </a:ext>
            </a:extLst>
          </p:cNvPr>
          <p:cNvSpPr/>
          <p:nvPr/>
        </p:nvSpPr>
        <p:spPr>
          <a:xfrm>
            <a:off x="9223375" y="2733676"/>
            <a:ext cx="284480" cy="9253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Freccia a destra 5">
            <a:extLst>
              <a:ext uri="{FF2B5EF4-FFF2-40B4-BE49-F238E27FC236}">
                <a16:creationId xmlns:a16="http://schemas.microsoft.com/office/drawing/2014/main" id="{3202C986-ACC4-B7D9-F751-A9C86ACD5443}"/>
              </a:ext>
            </a:extLst>
          </p:cNvPr>
          <p:cNvSpPr/>
          <p:nvPr/>
        </p:nvSpPr>
        <p:spPr>
          <a:xfrm>
            <a:off x="6663171" y="1570430"/>
            <a:ext cx="534642" cy="275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Freccia a destra 6">
            <a:extLst>
              <a:ext uri="{FF2B5EF4-FFF2-40B4-BE49-F238E27FC236}">
                <a16:creationId xmlns:a16="http://schemas.microsoft.com/office/drawing/2014/main" id="{EE6E0208-2692-960E-93C0-7DF3ED138E34}"/>
              </a:ext>
            </a:extLst>
          </p:cNvPr>
          <p:cNvSpPr/>
          <p:nvPr/>
        </p:nvSpPr>
        <p:spPr>
          <a:xfrm>
            <a:off x="2731223" y="1518360"/>
            <a:ext cx="534642" cy="275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Freccia a sinistra 7">
            <a:extLst>
              <a:ext uri="{FF2B5EF4-FFF2-40B4-BE49-F238E27FC236}">
                <a16:creationId xmlns:a16="http://schemas.microsoft.com/office/drawing/2014/main" id="{BC5D3BB3-192E-A86F-D3ED-4C2A68253332}"/>
              </a:ext>
            </a:extLst>
          </p:cNvPr>
          <p:cNvSpPr/>
          <p:nvPr/>
        </p:nvSpPr>
        <p:spPr>
          <a:xfrm>
            <a:off x="7953749" y="4181547"/>
            <a:ext cx="483628" cy="31679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331063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egnaposto contenuto 4">
            <a:extLst>
              <a:ext uri="{FF2B5EF4-FFF2-40B4-BE49-F238E27FC236}">
                <a16:creationId xmlns:a16="http://schemas.microsoft.com/office/drawing/2014/main" id="{2BAEE316-46F8-31C1-0056-C3F46813824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949" t="8687" r="3077" b="4956"/>
          <a:stretch/>
        </p:blipFill>
        <p:spPr>
          <a:xfrm>
            <a:off x="1747515" y="980803"/>
            <a:ext cx="8686805" cy="4896394"/>
          </a:xfrm>
        </p:spPr>
      </p:pic>
      <p:sp>
        <p:nvSpPr>
          <p:cNvPr id="7" name="CasellaDiTesto 6">
            <a:extLst>
              <a:ext uri="{FF2B5EF4-FFF2-40B4-BE49-F238E27FC236}">
                <a16:creationId xmlns:a16="http://schemas.microsoft.com/office/drawing/2014/main" id="{6BE64119-7C59-18C8-7591-7BF8278F0ACA}"/>
              </a:ext>
            </a:extLst>
          </p:cNvPr>
          <p:cNvSpPr txBox="1"/>
          <p:nvPr/>
        </p:nvSpPr>
        <p:spPr>
          <a:xfrm>
            <a:off x="3814406" y="177225"/>
            <a:ext cx="4563181" cy="584775"/>
          </a:xfrm>
          <a:prstGeom prst="rect">
            <a:avLst/>
          </a:prstGeom>
          <a:noFill/>
        </p:spPr>
        <p:txBody>
          <a:bodyPr wrap="square" rtlCol="0">
            <a:spAutoFit/>
          </a:bodyPr>
          <a:lstStyle/>
          <a:p>
            <a:r>
              <a:rPr lang="it-IT" sz="3200" b="1" dirty="0">
                <a:latin typeface="Times New Roman" panose="02020603050405020304" pitchFamily="18" charset="0"/>
                <a:cs typeface="Times New Roman" panose="02020603050405020304" pitchFamily="18" charset="0"/>
              </a:rPr>
              <a:t>Nuovo oggetto in </a:t>
            </a:r>
            <a:r>
              <a:rPr lang="it-IT" sz="3200" b="1" dirty="0" err="1">
                <a:latin typeface="Times New Roman" panose="02020603050405020304" pitchFamily="18" charset="0"/>
                <a:cs typeface="Times New Roman" panose="02020603050405020304" pitchFamily="18" charset="0"/>
              </a:rPr>
              <a:t>CADdy</a:t>
            </a:r>
            <a:endParaRPr lang="it-IT" sz="3200" b="1" dirty="0">
              <a:latin typeface="Times New Roman" panose="02020603050405020304" pitchFamily="18" charset="0"/>
              <a:cs typeface="Times New Roman" panose="02020603050405020304" pitchFamily="18" charset="0"/>
            </a:endParaRPr>
          </a:p>
        </p:txBody>
      </p:sp>
      <p:sp>
        <p:nvSpPr>
          <p:cNvPr id="2" name="Ovale 1">
            <a:extLst>
              <a:ext uri="{FF2B5EF4-FFF2-40B4-BE49-F238E27FC236}">
                <a16:creationId xmlns:a16="http://schemas.microsoft.com/office/drawing/2014/main" id="{09B966AF-3EC3-3D17-C621-1402F2F9F63B}"/>
              </a:ext>
            </a:extLst>
          </p:cNvPr>
          <p:cNvSpPr/>
          <p:nvPr/>
        </p:nvSpPr>
        <p:spPr>
          <a:xfrm>
            <a:off x="1110527" y="2367280"/>
            <a:ext cx="4236334" cy="3728720"/>
          </a:xfrm>
          <a:prstGeom prst="ellipse">
            <a:avLst/>
          </a:prstGeom>
          <a:noFill/>
          <a:ln w="28575"/>
          <a:effectLst>
            <a:glow rad="63500">
              <a:schemeClr val="accent1">
                <a:satMod val="175000"/>
                <a:alpha val="40000"/>
              </a:schemeClr>
            </a:glow>
            <a:outerShdw blurRad="50800" dist="38100" dir="18900000" algn="b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it-IT" dirty="0"/>
          </a:p>
        </p:txBody>
      </p:sp>
      <p:sp>
        <p:nvSpPr>
          <p:cNvPr id="3" name="Freccia a destra 2">
            <a:extLst>
              <a:ext uri="{FF2B5EF4-FFF2-40B4-BE49-F238E27FC236}">
                <a16:creationId xmlns:a16="http://schemas.microsoft.com/office/drawing/2014/main" id="{F3D42361-9A13-CFAD-2A76-EBC0AFACE4D1}"/>
              </a:ext>
            </a:extLst>
          </p:cNvPr>
          <p:cNvSpPr/>
          <p:nvPr/>
        </p:nvSpPr>
        <p:spPr>
          <a:xfrm>
            <a:off x="2721063" y="1513280"/>
            <a:ext cx="534642" cy="275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Freccia a destra 4">
            <a:extLst>
              <a:ext uri="{FF2B5EF4-FFF2-40B4-BE49-F238E27FC236}">
                <a16:creationId xmlns:a16="http://schemas.microsoft.com/office/drawing/2014/main" id="{33C3C2CA-88E9-F4C4-6ADD-8020ECA96FD8}"/>
              </a:ext>
            </a:extLst>
          </p:cNvPr>
          <p:cNvSpPr/>
          <p:nvPr/>
        </p:nvSpPr>
        <p:spPr>
          <a:xfrm>
            <a:off x="6659361" y="1570430"/>
            <a:ext cx="534642" cy="275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Freccia in giù 5">
            <a:extLst>
              <a:ext uri="{FF2B5EF4-FFF2-40B4-BE49-F238E27FC236}">
                <a16:creationId xmlns:a16="http://schemas.microsoft.com/office/drawing/2014/main" id="{FB2DFE02-A8FD-F68D-A9C0-E066D7427A3C}"/>
              </a:ext>
            </a:extLst>
          </p:cNvPr>
          <p:cNvSpPr/>
          <p:nvPr/>
        </p:nvSpPr>
        <p:spPr>
          <a:xfrm>
            <a:off x="9223375" y="2733676"/>
            <a:ext cx="284480" cy="9253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Freccia a sinistra 7">
            <a:extLst>
              <a:ext uri="{FF2B5EF4-FFF2-40B4-BE49-F238E27FC236}">
                <a16:creationId xmlns:a16="http://schemas.microsoft.com/office/drawing/2014/main" id="{BAAA96F3-06D6-4713-0C37-B420BC92C69C}"/>
              </a:ext>
            </a:extLst>
          </p:cNvPr>
          <p:cNvSpPr/>
          <p:nvPr/>
        </p:nvSpPr>
        <p:spPr>
          <a:xfrm>
            <a:off x="7953749" y="4181547"/>
            <a:ext cx="483628" cy="31679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Freccia a sinistra 8">
            <a:extLst>
              <a:ext uri="{FF2B5EF4-FFF2-40B4-BE49-F238E27FC236}">
                <a16:creationId xmlns:a16="http://schemas.microsoft.com/office/drawing/2014/main" id="{9077102E-7DDA-5A2D-2396-85C99EEE0D6B}"/>
              </a:ext>
            </a:extLst>
          </p:cNvPr>
          <p:cNvSpPr/>
          <p:nvPr/>
        </p:nvSpPr>
        <p:spPr>
          <a:xfrm>
            <a:off x="5221344" y="4181546"/>
            <a:ext cx="501276" cy="31679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53943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1ADB00B-36F0-E44F-6E88-317E1F5B16F9}"/>
              </a:ext>
            </a:extLst>
          </p:cNvPr>
          <p:cNvSpPr>
            <a:spLocks noGrp="1"/>
          </p:cNvSpPr>
          <p:nvPr>
            <p:ph type="title"/>
          </p:nvPr>
        </p:nvSpPr>
        <p:spPr>
          <a:xfrm>
            <a:off x="4115510" y="294949"/>
            <a:ext cx="3627953" cy="592957"/>
          </a:xfrm>
        </p:spPr>
        <p:txBody>
          <a:bodyPr vert="horz" lIns="91440" tIns="45720" rIns="91440" bIns="45720" rtlCol="0" anchor="b">
            <a:normAutofit/>
          </a:bodyPr>
          <a:lstStyle/>
          <a:p>
            <a:r>
              <a:rPr lang="en-US" sz="3200" b="1" i="0" dirty="0">
                <a:latin typeface="Times New Roman" panose="02020603050405020304" pitchFamily="18" charset="0"/>
                <a:cs typeface="Times New Roman" panose="02020603050405020304" pitchFamily="18" charset="0"/>
              </a:rPr>
              <a:t>GUI </a:t>
            </a:r>
            <a:r>
              <a:rPr lang="en-US" sz="3200" b="1" i="0" dirty="0" err="1">
                <a:latin typeface="Times New Roman" panose="02020603050405020304" pitchFamily="18" charset="0"/>
                <a:cs typeface="Times New Roman" panose="02020603050405020304" pitchFamily="18" charset="0"/>
              </a:rPr>
              <a:t>SymbolEditor</a:t>
            </a:r>
            <a:endParaRPr lang="en-US" sz="3200" b="1" i="0" dirty="0">
              <a:latin typeface="Times New Roman" panose="02020603050405020304" pitchFamily="18" charset="0"/>
              <a:cs typeface="Times New Roman" panose="02020603050405020304" pitchFamily="18" charset="0"/>
            </a:endParaRPr>
          </a:p>
        </p:txBody>
      </p:sp>
      <p:pic>
        <p:nvPicPr>
          <p:cNvPr id="3" name="Segnaposto contenuto 4">
            <a:extLst>
              <a:ext uri="{FF2B5EF4-FFF2-40B4-BE49-F238E27FC236}">
                <a16:creationId xmlns:a16="http://schemas.microsoft.com/office/drawing/2014/main" id="{658340A8-0D9D-522A-9BD4-4600ED5D6A7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86557" y="1491865"/>
            <a:ext cx="8180510" cy="4752414"/>
          </a:xfrm>
        </p:spPr>
      </p:pic>
      <p:sp>
        <p:nvSpPr>
          <p:cNvPr id="6" name="CasellaDiTesto 5">
            <a:extLst>
              <a:ext uri="{FF2B5EF4-FFF2-40B4-BE49-F238E27FC236}">
                <a16:creationId xmlns:a16="http://schemas.microsoft.com/office/drawing/2014/main" id="{84B945D2-E67D-44B8-5877-1581C451BCB9}"/>
              </a:ext>
            </a:extLst>
          </p:cNvPr>
          <p:cNvSpPr txBox="1"/>
          <p:nvPr/>
        </p:nvSpPr>
        <p:spPr>
          <a:xfrm>
            <a:off x="337320" y="1575948"/>
            <a:ext cx="2824707" cy="1754326"/>
          </a:xfrm>
          <a:prstGeom prst="rect">
            <a:avLst/>
          </a:prstGeom>
          <a:noFill/>
        </p:spPr>
        <p:txBody>
          <a:bodyPr wrap="square" rtlCol="0">
            <a:spAutoFit/>
          </a:bodyPr>
          <a:lstStyle/>
          <a:p>
            <a:r>
              <a:rPr lang="it-IT" dirty="0">
                <a:latin typeface="Times New Roman" panose="02020603050405020304" pitchFamily="18" charset="0"/>
                <a:cs typeface="Times New Roman" panose="02020603050405020304" pitchFamily="18" charset="0"/>
              </a:rPr>
              <a:t>Tecnologie utilizzate:</a:t>
            </a:r>
          </a:p>
          <a:p>
            <a:pPr marL="285750" indent="-285750">
              <a:buFontTx/>
              <a:buChar char="-"/>
            </a:pPr>
            <a:r>
              <a:rPr lang="it-IT" dirty="0">
                <a:latin typeface="Times New Roman" panose="02020603050405020304" pitchFamily="18" charset="0"/>
                <a:cs typeface="Times New Roman" panose="02020603050405020304" pitchFamily="18" charset="0"/>
              </a:rPr>
              <a:t>WPF </a:t>
            </a:r>
            <a:r>
              <a:rPr lang="it-IT" sz="1800" dirty="0">
                <a:effectLst/>
                <a:latin typeface="Times New Roman" panose="02020603050405020304" pitchFamily="18" charset="0"/>
                <a:ea typeface="Calibri" panose="020F0502020204030204" pitchFamily="34" charset="0"/>
                <a:cs typeface="Times New Roman" panose="02020603050405020304" pitchFamily="18" charset="0"/>
              </a:rPr>
              <a:t>(Windows Presentation Foundation) </a:t>
            </a:r>
            <a:endParaRPr lang="it-IT" dirty="0">
              <a:latin typeface="Times New Roman" panose="02020603050405020304" pitchFamily="18" charset="0"/>
              <a:cs typeface="Times New Roman" panose="02020603050405020304" pitchFamily="18" charset="0"/>
            </a:endParaRPr>
          </a:p>
          <a:p>
            <a:pPr marL="285750" indent="-285750">
              <a:buFontTx/>
              <a:buChar char="-"/>
            </a:pPr>
            <a:r>
              <a:rPr lang="it-IT" dirty="0">
                <a:latin typeface="Times New Roman" panose="02020603050405020304" pitchFamily="18" charset="0"/>
                <a:cs typeface="Times New Roman" panose="02020603050405020304" pitchFamily="18" charset="0"/>
              </a:rPr>
              <a:t>XAML </a:t>
            </a:r>
            <a:r>
              <a:rPr lang="it-IT" sz="1800" dirty="0">
                <a:effectLst/>
                <a:latin typeface="Times New Roman" panose="02020603050405020304" pitchFamily="18" charset="0"/>
                <a:ea typeface="Calibri" panose="020F0502020204030204" pitchFamily="34" charset="0"/>
                <a:cs typeface="Times New Roman" panose="02020603050405020304" pitchFamily="18" charset="0"/>
              </a:rPr>
              <a:t>(eXtensible Application Markup Language)</a:t>
            </a:r>
            <a:endParaRPr lang="it-IT" dirty="0">
              <a:latin typeface="Times New Roman" panose="02020603050405020304" pitchFamily="18" charset="0"/>
              <a:cs typeface="Times New Roman" panose="02020603050405020304" pitchFamily="18" charset="0"/>
            </a:endParaRPr>
          </a:p>
        </p:txBody>
      </p:sp>
      <p:pic>
        <p:nvPicPr>
          <p:cNvPr id="10" name="Immagine 9" descr="Immagine che contiene testo&#10;&#10;Descrizione generata automaticamente">
            <a:extLst>
              <a:ext uri="{FF2B5EF4-FFF2-40B4-BE49-F238E27FC236}">
                <a16:creationId xmlns:a16="http://schemas.microsoft.com/office/drawing/2014/main" id="{0700C008-ABDD-C4FF-7C5D-CFA02E3F80A7}"/>
              </a:ext>
            </a:extLst>
          </p:cNvPr>
          <p:cNvPicPr>
            <a:picLocks noChangeAspect="1"/>
          </p:cNvPicPr>
          <p:nvPr/>
        </p:nvPicPr>
        <p:blipFill rotWithShape="1">
          <a:blip r:embed="rId4">
            <a:extLst>
              <a:ext uri="{28A0092B-C50C-407E-A947-70E740481C1C}">
                <a14:useLocalDpi xmlns:a14="http://schemas.microsoft.com/office/drawing/2010/main" val="0"/>
              </a:ext>
            </a:extLst>
          </a:blip>
          <a:srcRect t="-602" r="29422" b="602"/>
          <a:stretch/>
        </p:blipFill>
        <p:spPr>
          <a:xfrm>
            <a:off x="493568" y="3672631"/>
            <a:ext cx="2512210" cy="2230176"/>
          </a:xfrm>
          <a:prstGeom prst="rect">
            <a:avLst/>
          </a:prstGeom>
        </p:spPr>
      </p:pic>
    </p:spTree>
    <p:extLst>
      <p:ext uri="{BB962C8B-B14F-4D97-AF65-F5344CB8AC3E}">
        <p14:creationId xmlns:p14="http://schemas.microsoft.com/office/powerpoint/2010/main" val="1765526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2F732C17-6DBE-9586-F890-D95155DCA9A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29862" y="914399"/>
            <a:ext cx="8711956" cy="5029202"/>
          </a:xfrm>
        </p:spPr>
      </p:pic>
      <p:sp>
        <p:nvSpPr>
          <p:cNvPr id="6" name="CasellaDiTesto 5">
            <a:extLst>
              <a:ext uri="{FF2B5EF4-FFF2-40B4-BE49-F238E27FC236}">
                <a16:creationId xmlns:a16="http://schemas.microsoft.com/office/drawing/2014/main" id="{64E13F05-BFDB-57FB-3B92-866138141F4A}"/>
              </a:ext>
            </a:extLst>
          </p:cNvPr>
          <p:cNvSpPr txBox="1"/>
          <p:nvPr/>
        </p:nvSpPr>
        <p:spPr>
          <a:xfrm>
            <a:off x="4582867" y="155509"/>
            <a:ext cx="3026266" cy="584775"/>
          </a:xfrm>
          <a:prstGeom prst="rect">
            <a:avLst/>
          </a:prstGeom>
          <a:noFill/>
        </p:spPr>
        <p:txBody>
          <a:bodyPr wrap="square" rtlCol="0">
            <a:spAutoFit/>
          </a:bodyPr>
          <a:lstStyle/>
          <a:p>
            <a:r>
              <a:rPr lang="it-IT" sz="3200" b="1" dirty="0">
                <a:latin typeface="Times New Roman" panose="02020603050405020304" pitchFamily="18" charset="0"/>
                <a:cs typeface="Times New Roman" panose="02020603050405020304" pitchFamily="18" charset="0"/>
              </a:rPr>
              <a:t>Sezione General</a:t>
            </a:r>
          </a:p>
        </p:txBody>
      </p:sp>
      <p:sp>
        <p:nvSpPr>
          <p:cNvPr id="2" name="Rettangolo 1">
            <a:extLst>
              <a:ext uri="{FF2B5EF4-FFF2-40B4-BE49-F238E27FC236}">
                <a16:creationId xmlns:a16="http://schemas.microsoft.com/office/drawing/2014/main" id="{B7C86358-9A72-F8FA-B2B4-4B3A8EBA4019}"/>
              </a:ext>
            </a:extLst>
          </p:cNvPr>
          <p:cNvSpPr/>
          <p:nvPr/>
        </p:nvSpPr>
        <p:spPr>
          <a:xfrm>
            <a:off x="1959078" y="1121838"/>
            <a:ext cx="545361" cy="280242"/>
          </a:xfrm>
          <a:prstGeom prst="rect">
            <a:avLst/>
          </a:prstGeom>
          <a:noFill/>
          <a:ln w="28575"/>
          <a:effectLst>
            <a:glow rad="635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it-IT"/>
          </a:p>
        </p:txBody>
      </p:sp>
      <p:sp>
        <p:nvSpPr>
          <p:cNvPr id="3" name="Rettangolo 2">
            <a:extLst>
              <a:ext uri="{FF2B5EF4-FFF2-40B4-BE49-F238E27FC236}">
                <a16:creationId xmlns:a16="http://schemas.microsoft.com/office/drawing/2014/main" id="{E8CA10CA-391C-066A-8B06-07CAC17F8192}"/>
              </a:ext>
            </a:extLst>
          </p:cNvPr>
          <p:cNvSpPr/>
          <p:nvPr/>
        </p:nvSpPr>
        <p:spPr>
          <a:xfrm>
            <a:off x="8382000" y="5151120"/>
            <a:ext cx="1066800" cy="304800"/>
          </a:xfrm>
          <a:prstGeom prst="rect">
            <a:avLst/>
          </a:prstGeom>
          <a:noFill/>
          <a:ln w="28575"/>
          <a:effectLst>
            <a:glow rad="635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959069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50" fill="hold"/>
                                        <p:tgtEl>
                                          <p:spTgt spid="2"/>
                                        </p:tgtEl>
                                        <p:attrNameLst>
                                          <p:attrName>ppt_w</p:attrName>
                                        </p:attrNameLst>
                                      </p:cBhvr>
                                      <p:tavLst>
                                        <p:tav tm="0">
                                          <p:val>
                                            <p:fltVal val="0"/>
                                          </p:val>
                                        </p:tav>
                                        <p:tav tm="100000">
                                          <p:val>
                                            <p:strVal val="#ppt_w"/>
                                          </p:val>
                                        </p:tav>
                                      </p:tavLst>
                                    </p:anim>
                                    <p:anim calcmode="lin" valueType="num">
                                      <p:cBhvr>
                                        <p:cTn id="8" dur="250" fill="hold"/>
                                        <p:tgtEl>
                                          <p:spTgt spid="2"/>
                                        </p:tgtEl>
                                        <p:attrNameLst>
                                          <p:attrName>ppt_h</p:attrName>
                                        </p:attrNameLst>
                                      </p:cBhvr>
                                      <p:tavLst>
                                        <p:tav tm="0">
                                          <p:val>
                                            <p:fltVal val="0"/>
                                          </p:val>
                                        </p:tav>
                                        <p:tav tm="100000">
                                          <p:val>
                                            <p:strVal val="#ppt_h"/>
                                          </p:val>
                                        </p:tav>
                                      </p:tavLst>
                                    </p:anim>
                                    <p:animEffect transition="in" filter="fade">
                                      <p:cBhvr>
                                        <p:cTn id="9" dur="25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descr="Immagine che contiene tavolo&#10;&#10;Descrizione generata automaticamente">
            <a:extLst>
              <a:ext uri="{FF2B5EF4-FFF2-40B4-BE49-F238E27FC236}">
                <a16:creationId xmlns:a16="http://schemas.microsoft.com/office/drawing/2014/main" id="{834FDFFA-747A-58DE-5589-4BCB162462B8}"/>
              </a:ext>
            </a:extLst>
          </p:cNvPr>
          <p:cNvPicPr>
            <a:picLocks noChangeAspect="1"/>
          </p:cNvPicPr>
          <p:nvPr/>
        </p:nvPicPr>
        <p:blipFill rotWithShape="1">
          <a:blip r:embed="rId3">
            <a:extLst>
              <a:ext uri="{28A0092B-C50C-407E-A947-70E740481C1C}">
                <a14:useLocalDpi xmlns:a14="http://schemas.microsoft.com/office/drawing/2010/main" val="0"/>
              </a:ext>
            </a:extLst>
          </a:blip>
          <a:srcRect t="13188" r="9016"/>
          <a:stretch/>
        </p:blipFill>
        <p:spPr>
          <a:xfrm>
            <a:off x="1676394" y="923081"/>
            <a:ext cx="8757926" cy="5011838"/>
          </a:xfrm>
          <a:prstGeom prst="rect">
            <a:avLst/>
          </a:prstGeom>
        </p:spPr>
      </p:pic>
      <p:sp>
        <p:nvSpPr>
          <p:cNvPr id="8" name="CasellaDiTesto 7">
            <a:extLst>
              <a:ext uri="{FF2B5EF4-FFF2-40B4-BE49-F238E27FC236}">
                <a16:creationId xmlns:a16="http://schemas.microsoft.com/office/drawing/2014/main" id="{5D969F82-F6A3-9AC2-2EF2-367EF22CAD6C}"/>
              </a:ext>
            </a:extLst>
          </p:cNvPr>
          <p:cNvSpPr txBox="1"/>
          <p:nvPr/>
        </p:nvSpPr>
        <p:spPr>
          <a:xfrm>
            <a:off x="4794057" y="133004"/>
            <a:ext cx="2603885" cy="584775"/>
          </a:xfrm>
          <a:prstGeom prst="rect">
            <a:avLst/>
          </a:prstGeom>
          <a:noFill/>
        </p:spPr>
        <p:txBody>
          <a:bodyPr wrap="square" rtlCol="0">
            <a:spAutoFit/>
          </a:bodyPr>
          <a:lstStyle/>
          <a:p>
            <a:r>
              <a:rPr lang="it-IT" sz="3200" b="1" dirty="0">
                <a:latin typeface="Times New Roman" panose="02020603050405020304" pitchFamily="18" charset="0"/>
                <a:cs typeface="Times New Roman" panose="02020603050405020304" pitchFamily="18" charset="0"/>
              </a:rPr>
              <a:t>Sezione Input</a:t>
            </a:r>
          </a:p>
        </p:txBody>
      </p:sp>
    </p:spTree>
    <p:extLst>
      <p:ext uri="{BB962C8B-B14F-4D97-AF65-F5344CB8AC3E}">
        <p14:creationId xmlns:p14="http://schemas.microsoft.com/office/powerpoint/2010/main" val="1806802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a:extLst>
              <a:ext uri="{FF2B5EF4-FFF2-40B4-BE49-F238E27FC236}">
                <a16:creationId xmlns:a16="http://schemas.microsoft.com/office/drawing/2014/main" id="{4C58E20A-E7EA-589B-6F3F-88E598D55210}"/>
              </a:ext>
            </a:extLst>
          </p:cNvPr>
          <p:cNvPicPr>
            <a:picLocks noChangeAspect="1"/>
          </p:cNvPicPr>
          <p:nvPr/>
        </p:nvPicPr>
        <p:blipFill>
          <a:blip r:embed="rId3"/>
          <a:stretch>
            <a:fillRect/>
          </a:stretch>
        </p:blipFill>
        <p:spPr>
          <a:xfrm>
            <a:off x="1779639" y="934459"/>
            <a:ext cx="8632722" cy="4989082"/>
          </a:xfrm>
          <a:prstGeom prst="rect">
            <a:avLst/>
          </a:prstGeom>
        </p:spPr>
      </p:pic>
      <p:sp>
        <p:nvSpPr>
          <p:cNvPr id="4" name="Titolo 3">
            <a:extLst>
              <a:ext uri="{FF2B5EF4-FFF2-40B4-BE49-F238E27FC236}">
                <a16:creationId xmlns:a16="http://schemas.microsoft.com/office/drawing/2014/main" id="{5474D17C-5220-42DA-CD89-A2EA05116D9F}"/>
              </a:ext>
            </a:extLst>
          </p:cNvPr>
          <p:cNvSpPr>
            <a:spLocks noGrp="1"/>
          </p:cNvSpPr>
          <p:nvPr>
            <p:ph type="title"/>
          </p:nvPr>
        </p:nvSpPr>
        <p:spPr>
          <a:xfrm>
            <a:off x="4863845" y="140720"/>
            <a:ext cx="2464309" cy="602613"/>
          </a:xfrm>
        </p:spPr>
        <p:txBody>
          <a:bodyPr>
            <a:normAutofit/>
          </a:bodyPr>
          <a:lstStyle/>
          <a:p>
            <a:r>
              <a:rPr lang="it-IT" sz="3200" b="1" i="0" dirty="0">
                <a:solidFill>
                  <a:schemeClr val="tx1"/>
                </a:solidFill>
                <a:latin typeface="Times New Roman" panose="02020603050405020304" pitchFamily="18" charset="0"/>
                <a:cs typeface="Times New Roman" panose="02020603050405020304" pitchFamily="18" charset="0"/>
              </a:rPr>
              <a:t>Sezione </a:t>
            </a:r>
            <a:r>
              <a:rPr lang="it-IT" sz="3200" b="1" i="0" dirty="0" err="1">
                <a:solidFill>
                  <a:schemeClr val="tx1"/>
                </a:solidFill>
                <a:latin typeface="Times New Roman" panose="02020603050405020304" pitchFamily="18" charset="0"/>
                <a:cs typeface="Times New Roman" panose="02020603050405020304" pitchFamily="18" charset="0"/>
              </a:rPr>
              <a:t>Type</a:t>
            </a:r>
            <a:endParaRPr lang="it-IT" sz="3200" b="1" i="0" dirty="0">
              <a:solidFill>
                <a:schemeClr val="tx1"/>
              </a:solidFill>
              <a:latin typeface="Times New Roman" panose="02020603050405020304" pitchFamily="18" charset="0"/>
              <a:cs typeface="Times New Roman" panose="02020603050405020304" pitchFamily="18" charset="0"/>
            </a:endParaRPr>
          </a:p>
        </p:txBody>
      </p:sp>
      <p:sp>
        <p:nvSpPr>
          <p:cNvPr id="2" name="Rettangolo 1">
            <a:extLst>
              <a:ext uri="{FF2B5EF4-FFF2-40B4-BE49-F238E27FC236}">
                <a16:creationId xmlns:a16="http://schemas.microsoft.com/office/drawing/2014/main" id="{760028A6-FF84-0040-FC63-7C1274D070DC}"/>
              </a:ext>
            </a:extLst>
          </p:cNvPr>
          <p:cNvSpPr/>
          <p:nvPr/>
        </p:nvSpPr>
        <p:spPr>
          <a:xfrm>
            <a:off x="3968496" y="2463612"/>
            <a:ext cx="681990" cy="327660"/>
          </a:xfrm>
          <a:prstGeom prst="rect">
            <a:avLst/>
          </a:prstGeom>
          <a:noFill/>
          <a:ln w="28575">
            <a:solidFill>
              <a:schemeClr val="accent1"/>
            </a:solidFill>
          </a:ln>
          <a:effectLst>
            <a:glow rad="635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294688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50AAA874-BBAE-A6A3-C4E9-0ED83ECBB00F}"/>
              </a:ext>
            </a:extLst>
          </p:cNvPr>
          <p:cNvPicPr>
            <a:picLocks noChangeAspect="1"/>
          </p:cNvPicPr>
          <p:nvPr/>
        </p:nvPicPr>
        <p:blipFill>
          <a:blip r:embed="rId3"/>
          <a:stretch>
            <a:fillRect/>
          </a:stretch>
        </p:blipFill>
        <p:spPr>
          <a:xfrm>
            <a:off x="1769806" y="938353"/>
            <a:ext cx="8652388" cy="4981294"/>
          </a:xfrm>
          <a:prstGeom prst="rect">
            <a:avLst/>
          </a:prstGeom>
        </p:spPr>
      </p:pic>
      <p:sp>
        <p:nvSpPr>
          <p:cNvPr id="6" name="CasellaDiTesto 5">
            <a:extLst>
              <a:ext uri="{FF2B5EF4-FFF2-40B4-BE49-F238E27FC236}">
                <a16:creationId xmlns:a16="http://schemas.microsoft.com/office/drawing/2014/main" id="{C1B0B62B-4502-92AF-2678-A2F3E162C181}"/>
              </a:ext>
            </a:extLst>
          </p:cNvPr>
          <p:cNvSpPr txBox="1"/>
          <p:nvPr/>
        </p:nvSpPr>
        <p:spPr>
          <a:xfrm>
            <a:off x="4873788" y="130198"/>
            <a:ext cx="2444424" cy="584775"/>
          </a:xfrm>
          <a:prstGeom prst="rect">
            <a:avLst/>
          </a:prstGeom>
          <a:noFill/>
        </p:spPr>
        <p:txBody>
          <a:bodyPr wrap="square" rtlCol="0">
            <a:spAutoFit/>
          </a:bodyPr>
          <a:lstStyle/>
          <a:p>
            <a:r>
              <a:rPr lang="it-IT" sz="3200" b="1" dirty="0">
                <a:latin typeface="Times New Roman" panose="02020603050405020304" pitchFamily="18" charset="0"/>
                <a:cs typeface="Times New Roman" panose="02020603050405020304" pitchFamily="18" charset="0"/>
              </a:rPr>
              <a:t>Sezione </a:t>
            </a:r>
            <a:r>
              <a:rPr lang="it-IT" sz="3200" b="1" dirty="0" err="1">
                <a:latin typeface="Times New Roman" panose="02020603050405020304" pitchFamily="18" charset="0"/>
                <a:cs typeface="Times New Roman" panose="02020603050405020304" pitchFamily="18" charset="0"/>
              </a:rPr>
              <a:t>Type</a:t>
            </a:r>
            <a:endParaRPr lang="it-IT" sz="3200" b="1" dirty="0">
              <a:latin typeface="Times New Roman" panose="02020603050405020304" pitchFamily="18" charset="0"/>
              <a:cs typeface="Times New Roman" panose="02020603050405020304" pitchFamily="18" charset="0"/>
            </a:endParaRPr>
          </a:p>
        </p:txBody>
      </p:sp>
      <p:sp>
        <p:nvSpPr>
          <p:cNvPr id="2" name="Rettangolo 1">
            <a:extLst>
              <a:ext uri="{FF2B5EF4-FFF2-40B4-BE49-F238E27FC236}">
                <a16:creationId xmlns:a16="http://schemas.microsoft.com/office/drawing/2014/main" id="{035EE1BC-11E6-081B-E1DD-F888B44A156F}"/>
              </a:ext>
            </a:extLst>
          </p:cNvPr>
          <p:cNvSpPr/>
          <p:nvPr/>
        </p:nvSpPr>
        <p:spPr>
          <a:xfrm>
            <a:off x="3948143" y="2452042"/>
            <a:ext cx="681990" cy="327660"/>
          </a:xfrm>
          <a:prstGeom prst="rect">
            <a:avLst/>
          </a:prstGeom>
          <a:noFill/>
          <a:ln w="28575">
            <a:solidFill>
              <a:schemeClr val="accent1"/>
            </a:solidFill>
          </a:ln>
          <a:effectLst>
            <a:glow rad="635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it-IT"/>
          </a:p>
        </p:txBody>
      </p:sp>
      <p:sp>
        <p:nvSpPr>
          <p:cNvPr id="3" name="Rettangolo 2">
            <a:extLst>
              <a:ext uri="{FF2B5EF4-FFF2-40B4-BE49-F238E27FC236}">
                <a16:creationId xmlns:a16="http://schemas.microsoft.com/office/drawing/2014/main" id="{C67BE448-1DAD-504A-8487-2FC6EE785C22}"/>
              </a:ext>
            </a:extLst>
          </p:cNvPr>
          <p:cNvSpPr/>
          <p:nvPr/>
        </p:nvSpPr>
        <p:spPr>
          <a:xfrm>
            <a:off x="7696856" y="4129426"/>
            <a:ext cx="899160" cy="327660"/>
          </a:xfrm>
          <a:prstGeom prst="rect">
            <a:avLst/>
          </a:prstGeom>
          <a:noFill/>
          <a:ln w="28575">
            <a:solidFill>
              <a:schemeClr val="accent1"/>
            </a:solidFill>
          </a:ln>
          <a:effectLst>
            <a:glow rad="635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1464196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47F174-F3B4-F1FE-8F58-AFA5615E9F2B}"/>
              </a:ext>
            </a:extLst>
          </p:cNvPr>
          <p:cNvSpPr>
            <a:spLocks noGrp="1"/>
          </p:cNvSpPr>
          <p:nvPr>
            <p:ph type="title"/>
          </p:nvPr>
        </p:nvSpPr>
        <p:spPr>
          <a:xfrm>
            <a:off x="4712299" y="249535"/>
            <a:ext cx="2531782" cy="625576"/>
          </a:xfrm>
        </p:spPr>
        <p:txBody>
          <a:bodyPr>
            <a:noAutofit/>
          </a:bodyPr>
          <a:lstStyle/>
          <a:p>
            <a:r>
              <a:rPr lang="it-IT" sz="3200" b="1" i="0" dirty="0">
                <a:solidFill>
                  <a:schemeClr val="tx1"/>
                </a:solidFill>
                <a:latin typeface="Times New Roman" panose="02020603050405020304" pitchFamily="18" charset="0"/>
                <a:cs typeface="Times New Roman" panose="02020603050405020304" pitchFamily="18" charset="0"/>
              </a:rPr>
              <a:t>Sezione </a:t>
            </a:r>
            <a:r>
              <a:rPr lang="it-IT" sz="3200" b="1" i="0" dirty="0" err="1">
                <a:solidFill>
                  <a:schemeClr val="tx1"/>
                </a:solidFill>
                <a:latin typeface="Times New Roman" panose="02020603050405020304" pitchFamily="18" charset="0"/>
                <a:cs typeface="Times New Roman" panose="02020603050405020304" pitchFamily="18" charset="0"/>
              </a:rPr>
              <a:t>View</a:t>
            </a:r>
            <a:endParaRPr lang="it-IT" sz="3200" b="1" i="0" dirty="0">
              <a:solidFill>
                <a:schemeClr val="tx1"/>
              </a:solidFill>
              <a:latin typeface="Times New Roman" panose="02020603050405020304" pitchFamily="18" charset="0"/>
              <a:cs typeface="Times New Roman" panose="02020603050405020304" pitchFamily="18" charset="0"/>
            </a:endParaRPr>
          </a:p>
        </p:txBody>
      </p:sp>
      <p:pic>
        <p:nvPicPr>
          <p:cNvPr id="5" name="Segnaposto contenuto 4">
            <a:extLst>
              <a:ext uri="{FF2B5EF4-FFF2-40B4-BE49-F238E27FC236}">
                <a16:creationId xmlns:a16="http://schemas.microsoft.com/office/drawing/2014/main" id="{577687A6-4F5D-D867-C4E8-A64BDD2A41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68884" y="934720"/>
            <a:ext cx="8654232" cy="4988560"/>
          </a:xfrm>
        </p:spPr>
      </p:pic>
    </p:spTree>
    <p:extLst>
      <p:ext uri="{BB962C8B-B14F-4D97-AF65-F5344CB8AC3E}">
        <p14:creationId xmlns:p14="http://schemas.microsoft.com/office/powerpoint/2010/main" val="537187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39CF07-C6FF-4A7B-9662-C71F332DE014}"/>
              </a:ext>
            </a:extLst>
          </p:cNvPr>
          <p:cNvSpPr>
            <a:spLocks noGrp="1"/>
          </p:cNvSpPr>
          <p:nvPr>
            <p:ph type="title"/>
          </p:nvPr>
        </p:nvSpPr>
        <p:spPr>
          <a:xfrm>
            <a:off x="5206373" y="145454"/>
            <a:ext cx="1779252" cy="627630"/>
          </a:xfrm>
        </p:spPr>
        <p:txBody>
          <a:bodyPr>
            <a:normAutofit fontScale="90000"/>
          </a:bodyPr>
          <a:lstStyle/>
          <a:p>
            <a:r>
              <a:rPr lang="it-IT" b="1" i="0" dirty="0">
                <a:latin typeface="Times New Roman" panose="02020603050405020304" pitchFamily="18" charset="0"/>
                <a:cs typeface="Times New Roman" panose="02020603050405020304" pitchFamily="18" charset="0"/>
              </a:rPr>
              <a:t>Testing</a:t>
            </a:r>
          </a:p>
        </p:txBody>
      </p:sp>
      <p:pic>
        <p:nvPicPr>
          <p:cNvPr id="5" name="Segnaposto contenuto 4" descr="Immagine che contiene testo&#10;&#10;Descrizione generata automaticamente">
            <a:extLst>
              <a:ext uri="{FF2B5EF4-FFF2-40B4-BE49-F238E27FC236}">
                <a16:creationId xmlns:a16="http://schemas.microsoft.com/office/drawing/2014/main" id="{F75702D8-6D60-94A1-2623-D0144ADCB84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62546" y="1052149"/>
            <a:ext cx="10066906" cy="5372223"/>
          </a:xfrm>
        </p:spPr>
      </p:pic>
    </p:spTree>
    <p:extLst>
      <p:ext uri="{BB962C8B-B14F-4D97-AF65-F5344CB8AC3E}">
        <p14:creationId xmlns:p14="http://schemas.microsoft.com/office/powerpoint/2010/main" val="12019978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8C4DA8-7371-1D7E-DCB1-4243BB468918}"/>
              </a:ext>
            </a:extLst>
          </p:cNvPr>
          <p:cNvSpPr>
            <a:spLocks noGrp="1"/>
          </p:cNvSpPr>
          <p:nvPr>
            <p:ph type="title"/>
          </p:nvPr>
        </p:nvSpPr>
        <p:spPr>
          <a:xfrm>
            <a:off x="429736" y="376517"/>
            <a:ext cx="2926142" cy="588508"/>
          </a:xfrm>
        </p:spPr>
        <p:txBody>
          <a:bodyPr>
            <a:normAutofit fontScale="90000"/>
          </a:bodyPr>
          <a:lstStyle/>
          <a:p>
            <a:r>
              <a:rPr lang="it-IT" b="1" i="0" dirty="0">
                <a:latin typeface="Times New Roman" panose="02020603050405020304" pitchFamily="18" charset="0"/>
                <a:cs typeface="Times New Roman" panose="02020603050405020304" pitchFamily="18" charset="0"/>
              </a:rPr>
              <a:t>Conclusioni</a:t>
            </a:r>
          </a:p>
        </p:txBody>
      </p:sp>
      <p:sp>
        <p:nvSpPr>
          <p:cNvPr id="3" name="Segnaposto contenuto 2">
            <a:extLst>
              <a:ext uri="{FF2B5EF4-FFF2-40B4-BE49-F238E27FC236}">
                <a16:creationId xmlns:a16="http://schemas.microsoft.com/office/drawing/2014/main" id="{87571085-EADE-86EC-0BC0-1D4FBC673793}"/>
              </a:ext>
            </a:extLst>
          </p:cNvPr>
          <p:cNvSpPr>
            <a:spLocks noGrp="1"/>
          </p:cNvSpPr>
          <p:nvPr>
            <p:ph idx="1"/>
          </p:nvPr>
        </p:nvSpPr>
        <p:spPr>
          <a:xfrm>
            <a:off x="429736" y="1128358"/>
            <a:ext cx="7332504" cy="1407464"/>
          </a:xfrm>
        </p:spPr>
        <p:txBody>
          <a:bodyPr>
            <a:normAutofit/>
          </a:bodyPr>
          <a:lstStyle/>
          <a:p>
            <a:r>
              <a:rPr lang="it-IT" dirty="0">
                <a:latin typeface="Times New Roman" panose="02020603050405020304" pitchFamily="18" charset="0"/>
                <a:cs typeface="Times New Roman" panose="02020603050405020304" pitchFamily="18" charset="0"/>
              </a:rPr>
              <a:t>Attenta fase di sviluppo degli algoritmi</a:t>
            </a:r>
          </a:p>
          <a:p>
            <a:r>
              <a:rPr lang="it-IT" dirty="0">
                <a:latin typeface="Times New Roman" panose="02020603050405020304" pitchFamily="18" charset="0"/>
                <a:cs typeface="Times New Roman" panose="02020603050405020304" pitchFamily="18" charset="0"/>
              </a:rPr>
              <a:t>Profonda comprensione di ‘</a:t>
            </a:r>
            <a:r>
              <a:rPr lang="it-IT" dirty="0" err="1">
                <a:latin typeface="Times New Roman" panose="02020603050405020304" pitchFamily="18" charset="0"/>
                <a:cs typeface="Times New Roman" panose="02020603050405020304" pitchFamily="18" charset="0"/>
              </a:rPr>
              <a:t>CADdy</a:t>
            </a:r>
            <a:r>
              <a:rPr lang="it-IT" dirty="0">
                <a:latin typeface="Times New Roman" panose="02020603050405020304" pitchFamily="18" charset="0"/>
                <a:cs typeface="Times New Roman" panose="02020603050405020304" pitchFamily="18" charset="0"/>
              </a:rPr>
              <a:t>’</a:t>
            </a:r>
          </a:p>
          <a:p>
            <a:r>
              <a:rPr lang="it-IT" dirty="0">
                <a:latin typeface="Times New Roman" panose="02020603050405020304" pitchFamily="18" charset="0"/>
                <a:cs typeface="Times New Roman" panose="02020603050405020304" pitchFamily="18" charset="0"/>
              </a:rPr>
              <a:t>Genericità del plugin da adattare a software diversi</a:t>
            </a:r>
          </a:p>
          <a:p>
            <a:endParaRPr lang="it-IT" dirty="0"/>
          </a:p>
        </p:txBody>
      </p:sp>
      <p:sp>
        <p:nvSpPr>
          <p:cNvPr id="7" name="CasellaDiTesto 6">
            <a:extLst>
              <a:ext uri="{FF2B5EF4-FFF2-40B4-BE49-F238E27FC236}">
                <a16:creationId xmlns:a16="http://schemas.microsoft.com/office/drawing/2014/main" id="{200E51D5-CDC2-8743-0DAD-C1CDD44EB4E5}"/>
              </a:ext>
            </a:extLst>
          </p:cNvPr>
          <p:cNvSpPr txBox="1"/>
          <p:nvPr/>
        </p:nvSpPr>
        <p:spPr>
          <a:xfrm>
            <a:off x="3542268" y="5466081"/>
            <a:ext cx="4853083" cy="646331"/>
          </a:xfrm>
          <a:prstGeom prst="rect">
            <a:avLst/>
          </a:prstGeom>
          <a:noFill/>
        </p:spPr>
        <p:txBody>
          <a:bodyPr wrap="square">
            <a:spAutoFit/>
          </a:bodyPr>
          <a:lstStyle/>
          <a:p>
            <a:r>
              <a:rPr kumimoji="0" lang="it-IT" sz="3600" b="1" i="0" u="none" strike="noStrike" kern="1200" cap="none" spc="0" normalizeH="0" baseline="0" noProof="0" dirty="0">
                <a:ln>
                  <a:noFill/>
                </a:ln>
                <a:solidFill>
                  <a:srgbClr val="EBEBEB"/>
                </a:solidFill>
                <a:effectLst/>
                <a:uLnTx/>
                <a:uFillTx/>
                <a:latin typeface="Times New Roman" panose="02020603050405020304" pitchFamily="18" charset="0"/>
                <a:ea typeface="+mj-ea"/>
                <a:cs typeface="Times New Roman" panose="02020603050405020304" pitchFamily="18" charset="0"/>
              </a:rPr>
              <a:t>Grazie per l’attenzione! </a:t>
            </a:r>
            <a:endParaRPr lang="it-IT" sz="1400" dirty="0">
              <a:latin typeface="Times New Roman" panose="02020603050405020304" pitchFamily="18" charset="0"/>
              <a:cs typeface="Times New Roman" panose="02020603050405020304" pitchFamily="18" charset="0"/>
            </a:endParaRPr>
          </a:p>
        </p:txBody>
      </p:sp>
      <p:sp>
        <p:nvSpPr>
          <p:cNvPr id="11" name="CasellaDiTesto 10">
            <a:extLst>
              <a:ext uri="{FF2B5EF4-FFF2-40B4-BE49-F238E27FC236}">
                <a16:creationId xmlns:a16="http://schemas.microsoft.com/office/drawing/2014/main" id="{AD5C3CBF-68AE-758B-81A6-F4A62F4C4CD6}"/>
              </a:ext>
            </a:extLst>
          </p:cNvPr>
          <p:cNvSpPr txBox="1"/>
          <p:nvPr/>
        </p:nvSpPr>
        <p:spPr>
          <a:xfrm>
            <a:off x="429736" y="2844225"/>
            <a:ext cx="4499711" cy="584775"/>
          </a:xfrm>
          <a:prstGeom prst="rect">
            <a:avLst/>
          </a:prstGeom>
          <a:noFill/>
        </p:spPr>
        <p:txBody>
          <a:bodyPr wrap="square">
            <a:spAutoFit/>
          </a:bodyPr>
          <a:lstStyle/>
          <a:p>
            <a:r>
              <a:rPr kumimoji="0" lang="it-IT" sz="3200" b="1" i="0" u="none" strike="noStrike" kern="1200" cap="none" spc="0" normalizeH="0" baseline="0" noProof="0" dirty="0">
                <a:ln>
                  <a:noFill/>
                </a:ln>
                <a:solidFill>
                  <a:srgbClr val="EBEBEB"/>
                </a:solidFill>
                <a:effectLst/>
                <a:uLnTx/>
                <a:uFillTx/>
                <a:latin typeface="Times New Roman" panose="02020603050405020304" pitchFamily="18" charset="0"/>
                <a:ea typeface="+mj-ea"/>
                <a:cs typeface="Times New Roman" panose="02020603050405020304" pitchFamily="18" charset="0"/>
              </a:rPr>
              <a:t>Possibili sviluppi futuri?</a:t>
            </a:r>
            <a:endParaRPr lang="it-IT" sz="1200" dirty="0">
              <a:latin typeface="Times New Roman" panose="02020603050405020304" pitchFamily="18" charset="0"/>
              <a:cs typeface="Times New Roman" panose="02020603050405020304" pitchFamily="18" charset="0"/>
            </a:endParaRPr>
          </a:p>
        </p:txBody>
      </p:sp>
      <p:sp>
        <p:nvSpPr>
          <p:cNvPr id="15" name="CasellaDiTesto 14">
            <a:extLst>
              <a:ext uri="{FF2B5EF4-FFF2-40B4-BE49-F238E27FC236}">
                <a16:creationId xmlns:a16="http://schemas.microsoft.com/office/drawing/2014/main" id="{1DDBA46C-C224-9A9E-6F9F-D9A395DD8086}"/>
              </a:ext>
            </a:extLst>
          </p:cNvPr>
          <p:cNvSpPr txBox="1"/>
          <p:nvPr/>
        </p:nvSpPr>
        <p:spPr>
          <a:xfrm>
            <a:off x="429736" y="3429000"/>
            <a:ext cx="6096000" cy="1143903"/>
          </a:xfrm>
          <a:prstGeom prst="rect">
            <a:avLst/>
          </a:prstGeom>
          <a:noFill/>
        </p:spPr>
        <p:txBody>
          <a:bodyPr wrap="square">
            <a:spAutoFit/>
          </a:bodyPr>
          <a:lstStyle/>
          <a:p>
            <a:pPr marL="342900" marR="0" lvl="0" indent="-342900" algn="l" defTabSz="457200" rtl="0" eaLnBrk="1" fontAlgn="auto" latinLnBrk="0" hangingPunct="1">
              <a:lnSpc>
                <a:spcPct val="100000"/>
              </a:lnSpc>
              <a:spcBef>
                <a:spcPts val="1000"/>
              </a:spcBef>
              <a:spcAft>
                <a:spcPts val="0"/>
              </a:spcAft>
              <a:buClr>
                <a:srgbClr val="1E5155">
                  <a:lumMod val="40000"/>
                  <a:lumOff val="60000"/>
                </a:srgbClr>
              </a:buClr>
              <a:buSzPct val="80000"/>
              <a:buFont typeface="Wingdings 3" charset="2"/>
              <a:buChar char=""/>
              <a:tabLst/>
              <a:defRPr/>
            </a:pPr>
            <a:r>
              <a:rPr lang="it-IT" sz="2000" dirty="0">
                <a:solidFill>
                  <a:prstClr val="white"/>
                </a:solidFill>
                <a:latin typeface="Times New Roman" panose="02020603050405020304" pitchFamily="18" charset="0"/>
                <a:ea typeface="+mj-ea"/>
                <a:cs typeface="Times New Roman" panose="02020603050405020304" pitchFamily="18" charset="0"/>
              </a:rPr>
              <a:t>Sviluppo di un’applicazione mobile</a:t>
            </a:r>
            <a:endParaRPr kumimoji="0" lang="it-IT" sz="2000"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a:p>
            <a:pPr marL="342900" marR="0" lvl="0" indent="-342900" algn="l" defTabSz="457200" rtl="0" eaLnBrk="1" fontAlgn="auto" latinLnBrk="0" hangingPunct="1">
              <a:lnSpc>
                <a:spcPct val="100000"/>
              </a:lnSpc>
              <a:spcBef>
                <a:spcPts val="1000"/>
              </a:spcBef>
              <a:spcAft>
                <a:spcPts val="0"/>
              </a:spcAft>
              <a:buClr>
                <a:srgbClr val="1E5155">
                  <a:lumMod val="40000"/>
                  <a:lumOff val="60000"/>
                </a:srgbClr>
              </a:buClr>
              <a:buSzPct val="80000"/>
              <a:buFont typeface="Wingdings 3" charset="2"/>
              <a:buChar char=""/>
              <a:tabLst/>
              <a:defRPr/>
            </a:pPr>
            <a:r>
              <a:rPr kumimoji="0" lang="it-IT" sz="2000"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rPr>
              <a:t>Perfezionamento del software per renderlo ancora più generico</a:t>
            </a:r>
          </a:p>
        </p:txBody>
      </p:sp>
      <p:pic>
        <p:nvPicPr>
          <p:cNvPr id="17" name="Immagine 16" descr="Immagine che contiene testo&#10;&#10;Descrizione generata automaticamente">
            <a:extLst>
              <a:ext uri="{FF2B5EF4-FFF2-40B4-BE49-F238E27FC236}">
                <a16:creationId xmlns:a16="http://schemas.microsoft.com/office/drawing/2014/main" id="{5492D858-67EA-A4AD-D72E-0ABAD533E2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0368" y="376517"/>
            <a:ext cx="2167271" cy="1627861"/>
          </a:xfrm>
          <a:prstGeom prst="rect">
            <a:avLst/>
          </a:prstGeom>
        </p:spPr>
      </p:pic>
      <p:pic>
        <p:nvPicPr>
          <p:cNvPr id="19" name="Immagine 18" descr="Immagine che contiene testo, vecchio, lavagna&#10;&#10;Descrizione generata automaticamente">
            <a:extLst>
              <a:ext uri="{FF2B5EF4-FFF2-40B4-BE49-F238E27FC236}">
                <a16:creationId xmlns:a16="http://schemas.microsoft.com/office/drawing/2014/main" id="{F968DB7B-702C-FD47-BAE3-660E2961B7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7164" y="2844225"/>
            <a:ext cx="2773680" cy="1849120"/>
          </a:xfrm>
          <a:prstGeom prst="rect">
            <a:avLst/>
          </a:prstGeom>
        </p:spPr>
      </p:pic>
    </p:spTree>
    <p:extLst>
      <p:ext uri="{BB962C8B-B14F-4D97-AF65-F5344CB8AC3E}">
        <p14:creationId xmlns:p14="http://schemas.microsoft.com/office/powerpoint/2010/main" val="2934671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arn(inVertical)">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arn(inVertic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17216D-1D43-0B2B-15EB-420AEB528CAC}"/>
              </a:ext>
            </a:extLst>
          </p:cNvPr>
          <p:cNvSpPr>
            <a:spLocks noGrp="1"/>
          </p:cNvSpPr>
          <p:nvPr>
            <p:ph type="title"/>
          </p:nvPr>
        </p:nvSpPr>
        <p:spPr>
          <a:xfrm>
            <a:off x="2008264" y="563877"/>
            <a:ext cx="1678833" cy="905008"/>
          </a:xfrm>
        </p:spPr>
        <p:txBody>
          <a:bodyPr>
            <a:normAutofit fontScale="90000"/>
          </a:bodyPr>
          <a:lstStyle/>
          <a:p>
            <a:r>
              <a:rPr lang="it-IT" sz="6000" i="0" dirty="0">
                <a:solidFill>
                  <a:schemeClr val="tx1"/>
                </a:solidFill>
                <a:latin typeface="Times New Roman" panose="02020603050405020304" pitchFamily="18" charset="0"/>
                <a:cs typeface="Times New Roman" panose="02020603050405020304" pitchFamily="18" charset="0"/>
              </a:rPr>
              <a:t>CAD</a:t>
            </a:r>
            <a:r>
              <a:rPr lang="it-IT" sz="6000" i="0" dirty="0"/>
              <a:t> </a:t>
            </a:r>
          </a:p>
        </p:txBody>
      </p:sp>
      <p:sp>
        <p:nvSpPr>
          <p:cNvPr id="38" name="Content Placeholder 8">
            <a:extLst>
              <a:ext uri="{FF2B5EF4-FFF2-40B4-BE49-F238E27FC236}">
                <a16:creationId xmlns:a16="http://schemas.microsoft.com/office/drawing/2014/main" id="{2A71EE2B-B9E0-4A86-1B03-910788DAA726}"/>
              </a:ext>
            </a:extLst>
          </p:cNvPr>
          <p:cNvSpPr>
            <a:spLocks noGrp="1"/>
          </p:cNvSpPr>
          <p:nvPr>
            <p:ph idx="1"/>
          </p:nvPr>
        </p:nvSpPr>
        <p:spPr>
          <a:xfrm>
            <a:off x="525717" y="2004061"/>
            <a:ext cx="5040474" cy="4150912"/>
          </a:xfrm>
        </p:spPr>
        <p:txBody>
          <a:bodyPr>
            <a:normAutofit/>
          </a:bodyPr>
          <a:lstStyle/>
          <a:p>
            <a:pPr marL="342900" indent="-342900">
              <a:buFontTx/>
              <a:buChar char="-"/>
            </a:pPr>
            <a:r>
              <a:rPr lang="it-IT" b="0" i="0" dirty="0">
                <a:effectLst/>
                <a:latin typeface="Times New Roman" panose="02020603050405020304" pitchFamily="18" charset="0"/>
                <a:cs typeface="Times New Roman" panose="02020603050405020304" pitchFamily="18" charset="0"/>
              </a:rPr>
              <a:t>riduzione dei costi di sviluppo dei prodotti.</a:t>
            </a:r>
          </a:p>
          <a:p>
            <a:pPr marL="342900" indent="-342900">
              <a:buFontTx/>
              <a:buChar char="-"/>
            </a:pPr>
            <a:r>
              <a:rPr lang="it-IT" b="0" i="0" dirty="0">
                <a:effectLst/>
                <a:latin typeface="Times New Roman" panose="02020603050405020304" pitchFamily="18" charset="0"/>
                <a:cs typeface="Times New Roman" panose="02020603050405020304" pitchFamily="18" charset="0"/>
              </a:rPr>
              <a:t>incremento della produttività.</a:t>
            </a:r>
          </a:p>
          <a:p>
            <a:pPr marL="342900" indent="-342900">
              <a:buFontTx/>
              <a:buChar char="-"/>
            </a:pPr>
            <a:r>
              <a:rPr lang="it-IT" b="0" i="0" dirty="0">
                <a:effectLst/>
                <a:latin typeface="Times New Roman" panose="02020603050405020304" pitchFamily="18" charset="0"/>
                <a:cs typeface="Times New Roman" panose="02020603050405020304" pitchFamily="18" charset="0"/>
              </a:rPr>
              <a:t>miglioramento della qualità dei prodotti. </a:t>
            </a:r>
          </a:p>
          <a:p>
            <a:pPr marL="342900" indent="-342900">
              <a:buFontTx/>
              <a:buChar char="-"/>
            </a:pPr>
            <a:r>
              <a:rPr lang="it-IT" b="0" i="0" dirty="0">
                <a:effectLst/>
                <a:latin typeface="Times New Roman" panose="02020603050405020304" pitchFamily="18" charset="0"/>
                <a:cs typeface="Times New Roman" panose="02020603050405020304" pitchFamily="18" charset="0"/>
              </a:rPr>
              <a:t>visualizzazione accurata del prodotto finale e dei componenti all’interno di un sistema. </a:t>
            </a:r>
          </a:p>
          <a:p>
            <a:pPr marL="342900" indent="-342900">
              <a:buFontTx/>
              <a:buChar char="-"/>
            </a:pPr>
            <a:r>
              <a:rPr lang="it-IT" b="0" i="0" dirty="0">
                <a:effectLst/>
                <a:latin typeface="Times New Roman" panose="02020603050405020304" pitchFamily="18" charset="0"/>
                <a:cs typeface="Times New Roman" panose="02020603050405020304" pitchFamily="18" charset="0"/>
              </a:rPr>
              <a:t>massima precisione</a:t>
            </a:r>
            <a:r>
              <a:rPr lang="it-IT" dirty="0">
                <a:latin typeface="Times New Roman" panose="02020603050405020304" pitchFamily="18" charset="0"/>
                <a:cs typeface="Times New Roman" panose="02020603050405020304" pitchFamily="18" charset="0"/>
              </a:rPr>
              <a:t> che </a:t>
            </a:r>
            <a:r>
              <a:rPr lang="it-IT" b="0" i="0" dirty="0">
                <a:effectLst/>
                <a:latin typeface="Times New Roman" panose="02020603050405020304" pitchFamily="18" charset="0"/>
                <a:cs typeface="Times New Roman" panose="02020603050405020304" pitchFamily="18" charset="0"/>
              </a:rPr>
              <a:t>contribuisce a ridurre al minimo gli errori.</a:t>
            </a:r>
          </a:p>
          <a:p>
            <a:pPr marL="342900" indent="-342900" algn="l" fontAlgn="base">
              <a:buFontTx/>
              <a:buChar char="-"/>
            </a:pPr>
            <a:r>
              <a:rPr lang="it-IT" b="0" i="0" dirty="0">
                <a:effectLst/>
                <a:latin typeface="Times New Roman" panose="02020603050405020304" pitchFamily="18" charset="0"/>
                <a:cs typeface="Times New Roman" panose="02020603050405020304" pitchFamily="18" charset="0"/>
              </a:rPr>
              <a:t>permette di documentare in modo più semplice e affidabile qualsiasi progetto.</a:t>
            </a:r>
          </a:p>
          <a:p>
            <a:pPr marL="342900" indent="-342900" algn="l" fontAlgn="base">
              <a:buFontTx/>
              <a:buChar char="-"/>
            </a:pPr>
            <a:r>
              <a:rPr lang="it-IT" b="0" i="0" dirty="0">
                <a:effectLst/>
                <a:latin typeface="Times New Roman" panose="02020603050405020304" pitchFamily="18" charset="0"/>
                <a:cs typeface="Times New Roman" panose="02020603050405020304" pitchFamily="18" charset="0"/>
              </a:rPr>
              <a:t>facile riutilizzo dei dati di progettazione.</a:t>
            </a:r>
          </a:p>
          <a:p>
            <a:pPr marL="342900" indent="-342900">
              <a:buFontTx/>
              <a:buChar char="-"/>
            </a:pPr>
            <a:endParaRPr lang="en-US" dirty="0"/>
          </a:p>
        </p:txBody>
      </p:sp>
      <p:pic>
        <p:nvPicPr>
          <p:cNvPr id="5" name="Segnaposto contenuto 4" descr="Immagine che contiene testo, pavimento, piastrellato&#10;&#10;Descrizione generata automaticamente">
            <a:extLst>
              <a:ext uri="{FF2B5EF4-FFF2-40B4-BE49-F238E27FC236}">
                <a16:creationId xmlns:a16="http://schemas.microsoft.com/office/drawing/2014/main" id="{885E0E23-E926-35EF-2357-F5796ACCDB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6072" y="1382708"/>
            <a:ext cx="5660211" cy="3396126"/>
          </a:xfrm>
          <a:prstGeom prst="rect">
            <a:avLst/>
          </a:prstGeom>
        </p:spPr>
      </p:pic>
      <p:sp>
        <p:nvSpPr>
          <p:cNvPr id="3" name="CasellaDiTesto 2">
            <a:extLst>
              <a:ext uri="{FF2B5EF4-FFF2-40B4-BE49-F238E27FC236}">
                <a16:creationId xmlns:a16="http://schemas.microsoft.com/office/drawing/2014/main" id="{AAAB5D2C-7654-6885-5FBE-E904F0F10BCD}"/>
              </a:ext>
            </a:extLst>
          </p:cNvPr>
          <p:cNvSpPr txBox="1"/>
          <p:nvPr/>
        </p:nvSpPr>
        <p:spPr>
          <a:xfrm>
            <a:off x="1169263" y="1382708"/>
            <a:ext cx="3356833" cy="461665"/>
          </a:xfrm>
          <a:prstGeom prst="rect">
            <a:avLst/>
          </a:prstGeom>
          <a:noFill/>
        </p:spPr>
        <p:txBody>
          <a:bodyPr wrap="square" rtlCol="0">
            <a:spAutoFit/>
          </a:bodyPr>
          <a:lstStyle/>
          <a:p>
            <a:r>
              <a:rPr lang="it-IT" sz="2400" b="1" dirty="0">
                <a:solidFill>
                  <a:srgbClr val="FF0000"/>
                </a:solidFill>
                <a:latin typeface="Times New Roman" panose="02020603050405020304" pitchFamily="18" charset="0"/>
                <a:cs typeface="Times New Roman" panose="02020603050405020304" pitchFamily="18" charset="0"/>
              </a:rPr>
              <a:t>C</a:t>
            </a:r>
            <a:r>
              <a:rPr lang="it-IT" sz="2400" b="1" dirty="0">
                <a:latin typeface="Times New Roman" panose="02020603050405020304" pitchFamily="18" charset="0"/>
                <a:cs typeface="Times New Roman" panose="02020603050405020304" pitchFamily="18" charset="0"/>
              </a:rPr>
              <a:t>omputer </a:t>
            </a:r>
            <a:r>
              <a:rPr lang="it-IT" sz="2400" b="1" dirty="0" err="1">
                <a:solidFill>
                  <a:srgbClr val="FF0000"/>
                </a:solidFill>
                <a:latin typeface="Times New Roman" panose="02020603050405020304" pitchFamily="18" charset="0"/>
                <a:cs typeface="Times New Roman" panose="02020603050405020304" pitchFamily="18" charset="0"/>
              </a:rPr>
              <a:t>A</a:t>
            </a:r>
            <a:r>
              <a:rPr lang="it-IT" sz="2400" b="1" dirty="0" err="1">
                <a:latin typeface="Times New Roman" panose="02020603050405020304" pitchFamily="18" charset="0"/>
                <a:cs typeface="Times New Roman" panose="02020603050405020304" pitchFamily="18" charset="0"/>
              </a:rPr>
              <a:t>ided</a:t>
            </a:r>
            <a:r>
              <a:rPr lang="it-IT" sz="2400" b="1" dirty="0">
                <a:latin typeface="Times New Roman" panose="02020603050405020304" pitchFamily="18" charset="0"/>
                <a:cs typeface="Times New Roman" panose="02020603050405020304" pitchFamily="18" charset="0"/>
              </a:rPr>
              <a:t> </a:t>
            </a:r>
            <a:r>
              <a:rPr lang="it-IT" sz="2400" b="1" dirty="0">
                <a:solidFill>
                  <a:srgbClr val="FF0000"/>
                </a:solidFill>
                <a:latin typeface="Times New Roman" panose="02020603050405020304" pitchFamily="18" charset="0"/>
                <a:cs typeface="Times New Roman" panose="02020603050405020304" pitchFamily="18" charset="0"/>
              </a:rPr>
              <a:t>D</a:t>
            </a:r>
            <a:r>
              <a:rPr lang="it-IT" sz="2400" b="1" dirty="0">
                <a:latin typeface="Times New Roman" panose="02020603050405020304" pitchFamily="18" charset="0"/>
                <a:cs typeface="Times New Roman" panose="02020603050405020304" pitchFamily="18" charset="0"/>
              </a:rPr>
              <a:t>esign</a:t>
            </a:r>
          </a:p>
        </p:txBody>
      </p:sp>
    </p:spTree>
    <p:extLst>
      <p:ext uri="{BB962C8B-B14F-4D97-AF65-F5344CB8AC3E}">
        <p14:creationId xmlns:p14="http://schemas.microsoft.com/office/powerpoint/2010/main" val="899001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883128-7814-73F3-5A12-0F4EE60BD504}"/>
              </a:ext>
            </a:extLst>
          </p:cNvPr>
          <p:cNvSpPr>
            <a:spLocks noGrp="1"/>
          </p:cNvSpPr>
          <p:nvPr>
            <p:ph type="ctrTitle"/>
          </p:nvPr>
        </p:nvSpPr>
        <p:spPr>
          <a:xfrm>
            <a:off x="1281485" y="3176232"/>
            <a:ext cx="9629030" cy="3167029"/>
          </a:xfrm>
        </p:spPr>
        <p:txBody>
          <a:bodyPr>
            <a:noAutofit/>
          </a:bodyPr>
          <a:lstStyle/>
          <a:p>
            <a:pPr algn="ctr"/>
            <a:r>
              <a:rPr lang="it-IT" sz="2800" dirty="0" err="1">
                <a:solidFill>
                  <a:schemeClr val="tx1"/>
                </a:solidFill>
                <a:latin typeface="Times New Roman" panose="02020603050405020304" pitchFamily="18" charset="0"/>
                <a:cs typeface="Times New Roman" panose="02020603050405020304" pitchFamily="18" charset="0"/>
              </a:rPr>
              <a:t>SymbolEditor</a:t>
            </a:r>
            <a:r>
              <a:rPr lang="it-IT" sz="2800" dirty="0">
                <a:solidFill>
                  <a:schemeClr val="tx1"/>
                </a:solidFill>
                <a:latin typeface="Times New Roman" panose="02020603050405020304" pitchFamily="18" charset="0"/>
                <a:cs typeface="Times New Roman" panose="02020603050405020304" pitchFamily="18" charset="0"/>
              </a:rPr>
              <a:t>: Sviluppo di un plugin con interfaccia grafica per CAD 2D che consenta la creazione e l’inserimento di nuovi oggetti dentro il CAD stesso</a:t>
            </a:r>
            <a:br>
              <a:rPr lang="it-IT" sz="3200" dirty="0">
                <a:latin typeface="Times New Roman" panose="02020603050405020304" pitchFamily="18" charset="0"/>
                <a:cs typeface="Times New Roman" panose="02020603050405020304" pitchFamily="18" charset="0"/>
              </a:rPr>
            </a:br>
            <a:br>
              <a:rPr lang="it-IT" sz="3200" dirty="0">
                <a:solidFill>
                  <a:srgbClr val="32363F"/>
                </a:solidFill>
                <a:latin typeface="Times New Roman" panose="02020603050405020304" pitchFamily="18" charset="0"/>
                <a:cs typeface="Times New Roman" panose="02020603050405020304" pitchFamily="18" charset="0"/>
              </a:rPr>
            </a:br>
            <a:br>
              <a:rPr lang="it-IT" sz="3200" dirty="0">
                <a:solidFill>
                  <a:srgbClr val="32363F"/>
                </a:solidFill>
                <a:latin typeface="Times New Roman" panose="02020603050405020304" pitchFamily="18" charset="0"/>
                <a:cs typeface="Times New Roman" panose="02020603050405020304" pitchFamily="18" charset="0"/>
              </a:rPr>
            </a:br>
            <a:r>
              <a:rPr lang="it-IT" sz="2400" b="0" i="1" dirty="0">
                <a:latin typeface="Times New Roman" panose="02020603050405020304" pitchFamily="18" charset="0"/>
                <a:cs typeface="Times New Roman" panose="02020603050405020304" pitchFamily="18" charset="0"/>
              </a:rPr>
              <a:t>Progetto sviluppato presso </a:t>
            </a:r>
            <a:r>
              <a:rPr lang="it-IT" sz="2400" b="0" i="1" dirty="0" err="1">
                <a:latin typeface="Times New Roman" panose="02020603050405020304" pitchFamily="18" charset="0"/>
                <a:cs typeface="Times New Roman" panose="02020603050405020304" pitchFamily="18" charset="0"/>
              </a:rPr>
              <a:t>MeXage</a:t>
            </a:r>
            <a:r>
              <a:rPr lang="it-IT" sz="2400" b="0" i="1" dirty="0">
                <a:latin typeface="Times New Roman" panose="02020603050405020304" pitchFamily="18" charset="0"/>
                <a:cs typeface="Times New Roman" panose="02020603050405020304" pitchFamily="18" charset="0"/>
              </a:rPr>
              <a:t> S.r.l.</a:t>
            </a:r>
            <a:endParaRPr lang="it-IT" sz="3200" dirty="0">
              <a:latin typeface="Times New Roman" panose="02020603050405020304" pitchFamily="18" charset="0"/>
              <a:cs typeface="Times New Roman" panose="02020603050405020304" pitchFamily="18" charset="0"/>
            </a:endParaRPr>
          </a:p>
        </p:txBody>
      </p:sp>
      <p:pic>
        <p:nvPicPr>
          <p:cNvPr id="8" name="Immagine 7" descr="Immagine che contiene testo, viola, computer&#10;&#10;Descrizione generata automaticamente">
            <a:extLst>
              <a:ext uri="{FF2B5EF4-FFF2-40B4-BE49-F238E27FC236}">
                <a16:creationId xmlns:a16="http://schemas.microsoft.com/office/drawing/2014/main" id="{6A04CAAF-3653-65DF-9F44-C61EAAB8A0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3474" y="358966"/>
            <a:ext cx="4605052" cy="3070034"/>
          </a:xfrm>
          <a:prstGeom prst="rect">
            <a:avLst/>
          </a:prstGeom>
        </p:spPr>
      </p:pic>
    </p:spTree>
    <p:extLst>
      <p:ext uri="{BB962C8B-B14F-4D97-AF65-F5344CB8AC3E}">
        <p14:creationId xmlns:p14="http://schemas.microsoft.com/office/powerpoint/2010/main" val="837597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a:extLst>
              <a:ext uri="{FF2B5EF4-FFF2-40B4-BE49-F238E27FC236}">
                <a16:creationId xmlns:a16="http://schemas.microsoft.com/office/drawing/2014/main" id="{1BC97C53-5896-578B-ABAC-D49E5BF5AC6F}"/>
              </a:ext>
            </a:extLst>
          </p:cNvPr>
          <p:cNvSpPr txBox="1"/>
          <p:nvPr/>
        </p:nvSpPr>
        <p:spPr>
          <a:xfrm>
            <a:off x="3980208" y="166079"/>
            <a:ext cx="4231577" cy="584775"/>
          </a:xfrm>
          <a:prstGeom prst="rect">
            <a:avLst/>
          </a:prstGeom>
          <a:noFill/>
        </p:spPr>
        <p:txBody>
          <a:bodyPr wrap="square" rtlCol="0">
            <a:spAutoFit/>
          </a:bodyPr>
          <a:lstStyle/>
          <a:p>
            <a:r>
              <a:rPr lang="it-IT" sz="3200" b="1" dirty="0">
                <a:latin typeface="Times New Roman" panose="02020603050405020304" pitchFamily="18" charset="0"/>
                <a:cs typeface="Times New Roman" panose="02020603050405020304" pitchFamily="18" charset="0"/>
              </a:rPr>
              <a:t>Progetto </a:t>
            </a:r>
            <a:r>
              <a:rPr lang="it-IT" sz="3200" b="1" dirty="0" err="1">
                <a:latin typeface="Times New Roman" panose="02020603050405020304" pitchFamily="18" charset="0"/>
                <a:cs typeface="Times New Roman" panose="02020603050405020304" pitchFamily="18" charset="0"/>
              </a:rPr>
              <a:t>SymbolEditor</a:t>
            </a:r>
            <a:endParaRPr lang="it-IT" sz="3200" b="1" dirty="0">
              <a:latin typeface="Times New Roman" panose="02020603050405020304" pitchFamily="18" charset="0"/>
              <a:cs typeface="Times New Roman" panose="02020603050405020304" pitchFamily="18" charset="0"/>
            </a:endParaRPr>
          </a:p>
        </p:txBody>
      </p:sp>
      <p:pic>
        <p:nvPicPr>
          <p:cNvPr id="4" name="Segnaposto contenuto 4">
            <a:extLst>
              <a:ext uri="{FF2B5EF4-FFF2-40B4-BE49-F238E27FC236}">
                <a16:creationId xmlns:a16="http://schemas.microsoft.com/office/drawing/2014/main" id="{23E3E2E9-726A-84F3-E13C-78EF3BA94B48}"/>
              </a:ext>
            </a:extLst>
          </p:cNvPr>
          <p:cNvPicPr>
            <a:picLocks noChangeAspect="1"/>
          </p:cNvPicPr>
          <p:nvPr/>
        </p:nvPicPr>
        <p:blipFill rotWithShape="1">
          <a:blip r:embed="rId3">
            <a:extLst>
              <a:ext uri="{28A0092B-C50C-407E-A947-70E740481C1C}">
                <a14:useLocalDpi xmlns:a14="http://schemas.microsoft.com/office/drawing/2010/main" val="0"/>
              </a:ext>
            </a:extLst>
          </a:blip>
          <a:srcRect l="3949" t="8687" r="3077" b="4956"/>
          <a:stretch/>
        </p:blipFill>
        <p:spPr>
          <a:xfrm>
            <a:off x="1686560" y="975096"/>
            <a:ext cx="8737600" cy="4907808"/>
          </a:xfrm>
          <a:prstGeom prst="rect">
            <a:avLst/>
          </a:prstGeom>
        </p:spPr>
      </p:pic>
    </p:spTree>
    <p:extLst>
      <p:ext uri="{BB962C8B-B14F-4D97-AF65-F5344CB8AC3E}">
        <p14:creationId xmlns:p14="http://schemas.microsoft.com/office/powerpoint/2010/main" val="3721908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egnaposto contenuto 4">
            <a:extLst>
              <a:ext uri="{FF2B5EF4-FFF2-40B4-BE49-F238E27FC236}">
                <a16:creationId xmlns:a16="http://schemas.microsoft.com/office/drawing/2014/main" id="{1F51B84F-2AE1-86AE-8CEE-B3D077F7FF6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949" t="8687" r="3077" b="4956"/>
          <a:stretch/>
        </p:blipFill>
        <p:spPr>
          <a:xfrm>
            <a:off x="1686560" y="975096"/>
            <a:ext cx="8737600" cy="4907808"/>
          </a:xfrm>
        </p:spPr>
      </p:pic>
      <p:sp>
        <p:nvSpPr>
          <p:cNvPr id="5" name="CasellaDiTesto 4">
            <a:extLst>
              <a:ext uri="{FF2B5EF4-FFF2-40B4-BE49-F238E27FC236}">
                <a16:creationId xmlns:a16="http://schemas.microsoft.com/office/drawing/2014/main" id="{A70A4769-52A4-BDAD-551E-C56306BBFEC2}"/>
              </a:ext>
            </a:extLst>
          </p:cNvPr>
          <p:cNvSpPr txBox="1"/>
          <p:nvPr/>
        </p:nvSpPr>
        <p:spPr>
          <a:xfrm>
            <a:off x="4655290" y="116378"/>
            <a:ext cx="2881420" cy="584775"/>
          </a:xfrm>
          <a:prstGeom prst="rect">
            <a:avLst/>
          </a:prstGeom>
          <a:noFill/>
        </p:spPr>
        <p:txBody>
          <a:bodyPr wrap="square" rtlCol="0">
            <a:spAutoFit/>
          </a:bodyPr>
          <a:lstStyle/>
          <a:p>
            <a:r>
              <a:rPr lang="it-IT" sz="3200" b="1" dirty="0">
                <a:latin typeface="Times New Roman" panose="02020603050405020304" pitchFamily="18" charset="0"/>
                <a:cs typeface="Times New Roman" panose="02020603050405020304" pitchFamily="18" charset="0"/>
              </a:rPr>
              <a:t>Template XML</a:t>
            </a:r>
          </a:p>
        </p:txBody>
      </p:sp>
      <p:sp>
        <p:nvSpPr>
          <p:cNvPr id="3" name="Ovale 2">
            <a:extLst>
              <a:ext uri="{FF2B5EF4-FFF2-40B4-BE49-F238E27FC236}">
                <a16:creationId xmlns:a16="http://schemas.microsoft.com/office/drawing/2014/main" id="{FB9A11EC-2168-E4D7-4630-1119555F92A3}"/>
              </a:ext>
            </a:extLst>
          </p:cNvPr>
          <p:cNvSpPr/>
          <p:nvPr/>
        </p:nvSpPr>
        <p:spPr>
          <a:xfrm>
            <a:off x="1448769" y="975096"/>
            <a:ext cx="1304591" cy="1229624"/>
          </a:xfrm>
          <a:prstGeom prst="ellipse">
            <a:avLst/>
          </a:prstGeom>
          <a:noFill/>
          <a:ln w="28575">
            <a:solidFill>
              <a:schemeClr val="accent1"/>
            </a:solidFill>
          </a:ln>
          <a:effectLst>
            <a:glow rad="635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it-IT" dirty="0"/>
          </a:p>
        </p:txBody>
      </p:sp>
    </p:spTree>
    <p:extLst>
      <p:ext uri="{BB962C8B-B14F-4D97-AF65-F5344CB8AC3E}">
        <p14:creationId xmlns:p14="http://schemas.microsoft.com/office/powerpoint/2010/main" val="276303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D8A89032-23F7-A2A0-2DEC-680B6A06F905}"/>
              </a:ext>
            </a:extLst>
          </p:cNvPr>
          <p:cNvPicPr>
            <a:picLocks noChangeAspect="1"/>
          </p:cNvPicPr>
          <p:nvPr/>
        </p:nvPicPr>
        <p:blipFill>
          <a:blip r:embed="rId3"/>
          <a:stretch>
            <a:fillRect/>
          </a:stretch>
        </p:blipFill>
        <p:spPr>
          <a:xfrm>
            <a:off x="5468112" y="0"/>
            <a:ext cx="6723888" cy="6858000"/>
          </a:xfrm>
          <a:prstGeom prst="rect">
            <a:avLst/>
          </a:prstGeom>
        </p:spPr>
      </p:pic>
      <p:sp>
        <p:nvSpPr>
          <p:cNvPr id="2" name="Titolo 1">
            <a:extLst>
              <a:ext uri="{FF2B5EF4-FFF2-40B4-BE49-F238E27FC236}">
                <a16:creationId xmlns:a16="http://schemas.microsoft.com/office/drawing/2014/main" id="{C845B8B7-2D3A-AECE-DD38-20101B3F975D}"/>
              </a:ext>
            </a:extLst>
          </p:cNvPr>
          <p:cNvSpPr>
            <a:spLocks noGrp="1"/>
          </p:cNvSpPr>
          <p:nvPr>
            <p:ph type="ctrTitle"/>
          </p:nvPr>
        </p:nvSpPr>
        <p:spPr>
          <a:xfrm>
            <a:off x="325401" y="1029890"/>
            <a:ext cx="4887206" cy="691977"/>
          </a:xfrm>
        </p:spPr>
        <p:txBody>
          <a:bodyPr>
            <a:noAutofit/>
          </a:bodyPr>
          <a:lstStyle/>
          <a:p>
            <a:pPr algn="ctr"/>
            <a:br>
              <a:rPr lang="it-IT" dirty="0"/>
            </a:br>
            <a:br>
              <a:rPr lang="it-IT" dirty="0"/>
            </a:br>
            <a:r>
              <a:rPr lang="it-IT" sz="4400" dirty="0">
                <a:solidFill>
                  <a:schemeClr val="tx1"/>
                </a:solidFill>
                <a:latin typeface="Times New Roman" panose="02020603050405020304" pitchFamily="18" charset="0"/>
                <a:cs typeface="Times New Roman" panose="02020603050405020304" pitchFamily="18" charset="0"/>
              </a:rPr>
              <a:t>Template file XML</a:t>
            </a:r>
            <a:endParaRPr lang="it-IT" dirty="0">
              <a:solidFill>
                <a:schemeClr val="tx1"/>
              </a:solidFill>
              <a:latin typeface="Times New Roman" panose="02020603050405020304" pitchFamily="18" charset="0"/>
              <a:cs typeface="Times New Roman" panose="02020603050405020304" pitchFamily="18" charset="0"/>
            </a:endParaRPr>
          </a:p>
        </p:txBody>
      </p:sp>
      <p:sp>
        <p:nvSpPr>
          <p:cNvPr id="3" name="Sottotitolo 2">
            <a:extLst>
              <a:ext uri="{FF2B5EF4-FFF2-40B4-BE49-F238E27FC236}">
                <a16:creationId xmlns:a16="http://schemas.microsoft.com/office/drawing/2014/main" id="{309C1297-01FF-0064-2C8B-603CDA82C2DB}"/>
              </a:ext>
            </a:extLst>
          </p:cNvPr>
          <p:cNvSpPr>
            <a:spLocks noGrp="1"/>
          </p:cNvSpPr>
          <p:nvPr>
            <p:ph type="subTitle" idx="1"/>
          </p:nvPr>
        </p:nvSpPr>
        <p:spPr>
          <a:xfrm>
            <a:off x="159568" y="2406610"/>
            <a:ext cx="5218871" cy="3421500"/>
          </a:xfrm>
        </p:spPr>
        <p:txBody>
          <a:bodyPr>
            <a:normAutofit/>
          </a:bodyPr>
          <a:lstStyle/>
          <a:p>
            <a:r>
              <a:rPr lang="it-IT" dirty="0"/>
              <a:t>Perché xml?</a:t>
            </a:r>
          </a:p>
          <a:p>
            <a:pPr marL="342900" indent="-342900">
              <a:buFontTx/>
              <a:buChar char="-"/>
            </a:pPr>
            <a:r>
              <a:rPr lang="it-IT" dirty="0"/>
              <a:t>Indipendente dalla piattaforma</a:t>
            </a:r>
          </a:p>
          <a:p>
            <a:pPr marL="342900" indent="-342900">
              <a:buFontTx/>
              <a:buChar char="-"/>
            </a:pPr>
            <a:r>
              <a:rPr lang="it-IT" dirty="0"/>
              <a:t>Semplicità di lettura </a:t>
            </a:r>
          </a:p>
          <a:p>
            <a:pPr marL="342900" indent="-342900">
              <a:buFontTx/>
              <a:buChar char="-"/>
            </a:pPr>
            <a:r>
              <a:rPr lang="it-IT" dirty="0"/>
              <a:t>Minore sforzo di manutenzione</a:t>
            </a:r>
          </a:p>
          <a:p>
            <a:pPr marL="342900" indent="-342900">
              <a:buFontTx/>
              <a:buChar char="-"/>
            </a:pPr>
            <a:r>
              <a:rPr lang="it-IT" dirty="0"/>
              <a:t>Alto livello di astrazione</a:t>
            </a:r>
          </a:p>
          <a:p>
            <a:pPr marL="342900" indent="-342900">
              <a:buFontTx/>
              <a:buChar char="-"/>
            </a:pPr>
            <a:r>
              <a:rPr lang="it-IT" dirty="0"/>
              <a:t>ottimo riutilizzo della programmazione esistente e della tecnologia</a:t>
            </a:r>
          </a:p>
          <a:p>
            <a:endParaRPr lang="it-IT" dirty="0"/>
          </a:p>
        </p:txBody>
      </p:sp>
      <p:sp>
        <p:nvSpPr>
          <p:cNvPr id="4" name="Rettangolo 3">
            <a:extLst>
              <a:ext uri="{FF2B5EF4-FFF2-40B4-BE49-F238E27FC236}">
                <a16:creationId xmlns:a16="http://schemas.microsoft.com/office/drawing/2014/main" id="{39F0B31C-596D-2441-746E-728FF0447BBE}"/>
              </a:ext>
            </a:extLst>
          </p:cNvPr>
          <p:cNvSpPr/>
          <p:nvPr/>
        </p:nvSpPr>
        <p:spPr>
          <a:xfrm>
            <a:off x="5468112" y="-1"/>
            <a:ext cx="6723888" cy="2632339"/>
          </a:xfrm>
          <a:prstGeom prst="rect">
            <a:avLst/>
          </a:prstGeom>
          <a:noFill/>
          <a:ln w="19050"/>
          <a:effectLst>
            <a:glow rad="635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it-IT"/>
          </a:p>
        </p:txBody>
      </p:sp>
      <p:sp>
        <p:nvSpPr>
          <p:cNvPr id="6" name="Rettangolo 5">
            <a:extLst>
              <a:ext uri="{FF2B5EF4-FFF2-40B4-BE49-F238E27FC236}">
                <a16:creationId xmlns:a16="http://schemas.microsoft.com/office/drawing/2014/main" id="{65E56842-DBE7-2945-A72F-FD3074347D6E}"/>
              </a:ext>
            </a:extLst>
          </p:cNvPr>
          <p:cNvSpPr/>
          <p:nvPr/>
        </p:nvSpPr>
        <p:spPr>
          <a:xfrm>
            <a:off x="5464754" y="2631761"/>
            <a:ext cx="6723888" cy="3280781"/>
          </a:xfrm>
          <a:prstGeom prst="rect">
            <a:avLst/>
          </a:prstGeom>
          <a:noFill/>
          <a:ln w="19050"/>
          <a:effectLst>
            <a:glow rad="635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it-IT"/>
          </a:p>
        </p:txBody>
      </p:sp>
      <p:sp>
        <p:nvSpPr>
          <p:cNvPr id="7" name="Rettangolo 6">
            <a:extLst>
              <a:ext uri="{FF2B5EF4-FFF2-40B4-BE49-F238E27FC236}">
                <a16:creationId xmlns:a16="http://schemas.microsoft.com/office/drawing/2014/main" id="{6E5B93B7-E29F-2D7F-F76F-3269EF4B3A3F}"/>
              </a:ext>
            </a:extLst>
          </p:cNvPr>
          <p:cNvSpPr/>
          <p:nvPr/>
        </p:nvSpPr>
        <p:spPr>
          <a:xfrm>
            <a:off x="5468112" y="5911964"/>
            <a:ext cx="6723888" cy="946036"/>
          </a:xfrm>
          <a:prstGeom prst="rect">
            <a:avLst/>
          </a:prstGeom>
          <a:noFill/>
          <a:ln w="19050"/>
          <a:effectLst>
            <a:glow rad="635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3285493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2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25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egnaposto contenuto 4">
            <a:extLst>
              <a:ext uri="{FF2B5EF4-FFF2-40B4-BE49-F238E27FC236}">
                <a16:creationId xmlns:a16="http://schemas.microsoft.com/office/drawing/2014/main" id="{16A5CE9B-A23F-E4C0-CD3F-ECD7298207A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949" t="8687" r="3077" b="4956"/>
          <a:stretch/>
        </p:blipFill>
        <p:spPr>
          <a:xfrm>
            <a:off x="1768836" y="998483"/>
            <a:ext cx="8654328" cy="4861034"/>
          </a:xfrm>
        </p:spPr>
      </p:pic>
      <p:sp>
        <p:nvSpPr>
          <p:cNvPr id="5" name="CasellaDiTesto 4">
            <a:extLst>
              <a:ext uri="{FF2B5EF4-FFF2-40B4-BE49-F238E27FC236}">
                <a16:creationId xmlns:a16="http://schemas.microsoft.com/office/drawing/2014/main" id="{E6E3F67E-D052-D038-C83B-BD900C67A6CF}"/>
              </a:ext>
            </a:extLst>
          </p:cNvPr>
          <p:cNvSpPr txBox="1"/>
          <p:nvPr/>
        </p:nvSpPr>
        <p:spPr>
          <a:xfrm>
            <a:off x="3646536" y="190017"/>
            <a:ext cx="4898928" cy="584775"/>
          </a:xfrm>
          <a:prstGeom prst="rect">
            <a:avLst/>
          </a:prstGeom>
          <a:noFill/>
        </p:spPr>
        <p:txBody>
          <a:bodyPr wrap="square" rtlCol="0">
            <a:spAutoFit/>
          </a:bodyPr>
          <a:lstStyle/>
          <a:p>
            <a:r>
              <a:rPr lang="it-IT" sz="3200" b="1" dirty="0" err="1">
                <a:latin typeface="Times New Roman" panose="02020603050405020304" pitchFamily="18" charset="0"/>
                <a:cs typeface="Times New Roman" panose="02020603050405020304" pitchFamily="18" charset="0"/>
              </a:rPr>
              <a:t>Deserializzazione</a:t>
            </a:r>
            <a:r>
              <a:rPr lang="it-IT" sz="3200" b="1" dirty="0">
                <a:latin typeface="Times New Roman" panose="02020603050405020304" pitchFamily="18" charset="0"/>
                <a:cs typeface="Times New Roman" panose="02020603050405020304" pitchFamily="18" charset="0"/>
              </a:rPr>
              <a:t> file XML</a:t>
            </a:r>
          </a:p>
        </p:txBody>
      </p:sp>
      <p:sp>
        <p:nvSpPr>
          <p:cNvPr id="6" name="Ovale 5">
            <a:extLst>
              <a:ext uri="{FF2B5EF4-FFF2-40B4-BE49-F238E27FC236}">
                <a16:creationId xmlns:a16="http://schemas.microsoft.com/office/drawing/2014/main" id="{CF9D534C-3F72-D9EB-53AC-BCB00B2D4677}"/>
              </a:ext>
            </a:extLst>
          </p:cNvPr>
          <p:cNvSpPr/>
          <p:nvPr/>
        </p:nvSpPr>
        <p:spPr>
          <a:xfrm>
            <a:off x="3279228" y="774792"/>
            <a:ext cx="3342289" cy="1779222"/>
          </a:xfrm>
          <a:prstGeom prst="ellipse">
            <a:avLst/>
          </a:prstGeom>
          <a:noFill/>
          <a:ln w="28575"/>
          <a:effectLst>
            <a:glow rad="63500">
              <a:schemeClr val="accent1">
                <a:satMod val="175000"/>
                <a:alpha val="40000"/>
              </a:schemeClr>
            </a:glow>
            <a:outerShdw blurRad="50800" dist="38100" dir="18900000" algn="b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it-IT" dirty="0"/>
          </a:p>
        </p:txBody>
      </p:sp>
      <p:sp>
        <p:nvSpPr>
          <p:cNvPr id="3" name="Freccia a destra 2">
            <a:extLst>
              <a:ext uri="{FF2B5EF4-FFF2-40B4-BE49-F238E27FC236}">
                <a16:creationId xmlns:a16="http://schemas.microsoft.com/office/drawing/2014/main" id="{65242FE3-D942-07F6-4983-4725BDC5D476}"/>
              </a:ext>
            </a:extLst>
          </p:cNvPr>
          <p:cNvSpPr/>
          <p:nvPr/>
        </p:nvSpPr>
        <p:spPr>
          <a:xfrm>
            <a:off x="2744586" y="1526615"/>
            <a:ext cx="534642" cy="275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412042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egnaposto contenuto 4">
            <a:extLst>
              <a:ext uri="{FF2B5EF4-FFF2-40B4-BE49-F238E27FC236}">
                <a16:creationId xmlns:a16="http://schemas.microsoft.com/office/drawing/2014/main" id="{D593E48F-7800-2E97-D423-324195AACA3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949" t="8687" r="3077" b="4956"/>
          <a:stretch/>
        </p:blipFill>
        <p:spPr>
          <a:xfrm>
            <a:off x="1755637" y="992217"/>
            <a:ext cx="8676640" cy="4873566"/>
          </a:xfrm>
        </p:spPr>
      </p:pic>
      <p:sp>
        <p:nvSpPr>
          <p:cNvPr id="5" name="CasellaDiTesto 4">
            <a:extLst>
              <a:ext uri="{FF2B5EF4-FFF2-40B4-BE49-F238E27FC236}">
                <a16:creationId xmlns:a16="http://schemas.microsoft.com/office/drawing/2014/main" id="{9FF73F47-63C5-ED93-6CBA-FC7DEB3C2C60}"/>
              </a:ext>
            </a:extLst>
          </p:cNvPr>
          <p:cNvSpPr txBox="1"/>
          <p:nvPr/>
        </p:nvSpPr>
        <p:spPr>
          <a:xfrm>
            <a:off x="3821108" y="194043"/>
            <a:ext cx="4400151" cy="584775"/>
          </a:xfrm>
          <a:prstGeom prst="rect">
            <a:avLst/>
          </a:prstGeom>
          <a:noFill/>
        </p:spPr>
        <p:txBody>
          <a:bodyPr wrap="square" rtlCol="0">
            <a:spAutoFit/>
          </a:bodyPr>
          <a:lstStyle/>
          <a:p>
            <a:r>
              <a:rPr lang="it-IT" sz="3200" b="1" dirty="0">
                <a:latin typeface="Times New Roman" panose="02020603050405020304" pitchFamily="18" charset="0"/>
                <a:cs typeface="Times New Roman" panose="02020603050405020304" pitchFamily="18" charset="0"/>
              </a:rPr>
              <a:t>Serializzazione in classe</a:t>
            </a:r>
            <a:r>
              <a:rPr lang="it-IT" sz="3200" dirty="0">
                <a:latin typeface="Times New Roman" panose="02020603050405020304" pitchFamily="18" charset="0"/>
                <a:cs typeface="Times New Roman" panose="02020603050405020304" pitchFamily="18" charset="0"/>
              </a:rPr>
              <a:t> </a:t>
            </a:r>
          </a:p>
        </p:txBody>
      </p:sp>
      <p:sp>
        <p:nvSpPr>
          <p:cNvPr id="3" name="Ovale 2">
            <a:extLst>
              <a:ext uri="{FF2B5EF4-FFF2-40B4-BE49-F238E27FC236}">
                <a16:creationId xmlns:a16="http://schemas.microsoft.com/office/drawing/2014/main" id="{DE61A4FB-5211-BDAC-8D74-455C93EA9221}"/>
              </a:ext>
            </a:extLst>
          </p:cNvPr>
          <p:cNvSpPr/>
          <p:nvPr/>
        </p:nvSpPr>
        <p:spPr>
          <a:xfrm>
            <a:off x="7215880" y="778818"/>
            <a:ext cx="3431099" cy="1785706"/>
          </a:xfrm>
          <a:prstGeom prst="ellipse">
            <a:avLst/>
          </a:prstGeom>
          <a:noFill/>
          <a:ln w="28575"/>
          <a:effectLst>
            <a:glow rad="63500">
              <a:schemeClr val="accent1">
                <a:satMod val="175000"/>
                <a:alpha val="40000"/>
              </a:schemeClr>
            </a:glow>
            <a:outerShdw blurRad="50800" dist="38100" dir="18900000" algn="b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it-IT" dirty="0"/>
          </a:p>
        </p:txBody>
      </p:sp>
      <p:sp>
        <p:nvSpPr>
          <p:cNvPr id="2" name="Freccia a destra 1">
            <a:extLst>
              <a:ext uri="{FF2B5EF4-FFF2-40B4-BE49-F238E27FC236}">
                <a16:creationId xmlns:a16="http://schemas.microsoft.com/office/drawing/2014/main" id="{363BFD1A-AAC1-9BD8-5DCB-2F17A6B37753}"/>
              </a:ext>
            </a:extLst>
          </p:cNvPr>
          <p:cNvSpPr/>
          <p:nvPr/>
        </p:nvSpPr>
        <p:spPr>
          <a:xfrm>
            <a:off x="2736966" y="1517090"/>
            <a:ext cx="534642" cy="275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Freccia a destra 5">
            <a:extLst>
              <a:ext uri="{FF2B5EF4-FFF2-40B4-BE49-F238E27FC236}">
                <a16:creationId xmlns:a16="http://schemas.microsoft.com/office/drawing/2014/main" id="{BD4C4D4B-72D9-D2FB-5A39-A615C8EB0D03}"/>
              </a:ext>
            </a:extLst>
          </p:cNvPr>
          <p:cNvSpPr/>
          <p:nvPr/>
        </p:nvSpPr>
        <p:spPr>
          <a:xfrm>
            <a:off x="6666380" y="1570078"/>
            <a:ext cx="534642" cy="275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186160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egnaposto contenuto 4">
            <a:extLst>
              <a:ext uri="{FF2B5EF4-FFF2-40B4-BE49-F238E27FC236}">
                <a16:creationId xmlns:a16="http://schemas.microsoft.com/office/drawing/2014/main" id="{A7CE3C37-0763-46AC-87EB-F163069A2AF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949" t="8687" r="3077" b="4956"/>
          <a:stretch/>
        </p:blipFill>
        <p:spPr>
          <a:xfrm>
            <a:off x="1737289" y="985520"/>
            <a:ext cx="8700486" cy="4886960"/>
          </a:xfrm>
        </p:spPr>
      </p:pic>
      <p:sp>
        <p:nvSpPr>
          <p:cNvPr id="5" name="CasellaDiTesto 4">
            <a:extLst>
              <a:ext uri="{FF2B5EF4-FFF2-40B4-BE49-F238E27FC236}">
                <a16:creationId xmlns:a16="http://schemas.microsoft.com/office/drawing/2014/main" id="{2FA8C74D-3957-C7F3-59F1-0A4A960C75E0}"/>
              </a:ext>
            </a:extLst>
          </p:cNvPr>
          <p:cNvSpPr txBox="1"/>
          <p:nvPr/>
        </p:nvSpPr>
        <p:spPr>
          <a:xfrm>
            <a:off x="4689521" y="203200"/>
            <a:ext cx="2812955" cy="584775"/>
          </a:xfrm>
          <a:prstGeom prst="rect">
            <a:avLst/>
          </a:prstGeom>
          <a:noFill/>
        </p:spPr>
        <p:txBody>
          <a:bodyPr wrap="square" rtlCol="0">
            <a:spAutoFit/>
          </a:bodyPr>
          <a:lstStyle/>
          <a:p>
            <a:r>
              <a:rPr lang="it-IT" sz="3200" b="1" dirty="0">
                <a:latin typeface="Times New Roman" panose="02020603050405020304" pitchFamily="18" charset="0"/>
                <a:cs typeface="Times New Roman" panose="02020603050405020304" pitchFamily="18" charset="0"/>
              </a:rPr>
              <a:t>Project Build</a:t>
            </a:r>
          </a:p>
        </p:txBody>
      </p:sp>
      <p:sp>
        <p:nvSpPr>
          <p:cNvPr id="2" name="Ovale 1">
            <a:extLst>
              <a:ext uri="{FF2B5EF4-FFF2-40B4-BE49-F238E27FC236}">
                <a16:creationId xmlns:a16="http://schemas.microsoft.com/office/drawing/2014/main" id="{08148D98-DAC2-408F-410C-75E9269A9A35}"/>
              </a:ext>
            </a:extLst>
          </p:cNvPr>
          <p:cNvSpPr/>
          <p:nvPr/>
        </p:nvSpPr>
        <p:spPr>
          <a:xfrm>
            <a:off x="8331200" y="3681907"/>
            <a:ext cx="2275840" cy="1489534"/>
          </a:xfrm>
          <a:prstGeom prst="ellipse">
            <a:avLst/>
          </a:prstGeom>
          <a:noFill/>
          <a:ln w="28575"/>
          <a:effectLst>
            <a:glow rad="63500">
              <a:schemeClr val="accent1">
                <a:satMod val="175000"/>
                <a:alpha val="40000"/>
              </a:schemeClr>
            </a:glow>
            <a:outerShdw blurRad="50800" dist="38100" dir="18900000" algn="b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it-IT" dirty="0"/>
          </a:p>
        </p:txBody>
      </p:sp>
      <p:sp>
        <p:nvSpPr>
          <p:cNvPr id="3" name="Freccia a destra 2">
            <a:extLst>
              <a:ext uri="{FF2B5EF4-FFF2-40B4-BE49-F238E27FC236}">
                <a16:creationId xmlns:a16="http://schemas.microsoft.com/office/drawing/2014/main" id="{CBE9119B-9BA5-5B93-F576-2992BFBBBDE5}"/>
              </a:ext>
            </a:extLst>
          </p:cNvPr>
          <p:cNvSpPr/>
          <p:nvPr/>
        </p:nvSpPr>
        <p:spPr>
          <a:xfrm>
            <a:off x="2721063" y="1513280"/>
            <a:ext cx="534642" cy="275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Freccia a destra 5">
            <a:extLst>
              <a:ext uri="{FF2B5EF4-FFF2-40B4-BE49-F238E27FC236}">
                <a16:creationId xmlns:a16="http://schemas.microsoft.com/office/drawing/2014/main" id="{D9BA71E0-3852-4A3F-C0D0-C7B5BB42DA10}"/>
              </a:ext>
            </a:extLst>
          </p:cNvPr>
          <p:cNvSpPr/>
          <p:nvPr/>
        </p:nvSpPr>
        <p:spPr>
          <a:xfrm>
            <a:off x="6663171" y="1570430"/>
            <a:ext cx="534642" cy="275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Freccia in giù 6">
            <a:extLst>
              <a:ext uri="{FF2B5EF4-FFF2-40B4-BE49-F238E27FC236}">
                <a16:creationId xmlns:a16="http://schemas.microsoft.com/office/drawing/2014/main" id="{3B227ED7-BD7F-9F8D-573B-E8E617B81765}"/>
              </a:ext>
            </a:extLst>
          </p:cNvPr>
          <p:cNvSpPr/>
          <p:nvPr/>
        </p:nvSpPr>
        <p:spPr>
          <a:xfrm>
            <a:off x="9223375" y="2733676"/>
            <a:ext cx="284480" cy="9253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573556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e">
  <a:themeElements>
    <a:clrScheme name="Ion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e">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e">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1585</TotalTime>
  <Words>1900</Words>
  <Application>Microsoft Office PowerPoint</Application>
  <PresentationFormat>Widescreen</PresentationFormat>
  <Paragraphs>136</Paragraphs>
  <Slides>19</Slides>
  <Notes>19</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19</vt:i4>
      </vt:variant>
    </vt:vector>
  </HeadingPairs>
  <TitlesOfParts>
    <vt:vector size="25" baseType="lpstr">
      <vt:lpstr>Arial</vt:lpstr>
      <vt:lpstr>Calibri</vt:lpstr>
      <vt:lpstr>Century Gothic</vt:lpstr>
      <vt:lpstr>Times New Roman</vt:lpstr>
      <vt:lpstr>Wingdings 3</vt:lpstr>
      <vt:lpstr>Ione</vt:lpstr>
      <vt:lpstr>SymbolEditor: Creazione dinamica di un plugin per CAD generico</vt:lpstr>
      <vt:lpstr>CAD </vt:lpstr>
      <vt:lpstr>SymbolEditor: Sviluppo di un plugin con interfaccia grafica per CAD 2D che consenta la creazione e l’inserimento di nuovi oggetti dentro il CAD stesso   Progetto sviluppato presso MeXage S.r.l.</vt:lpstr>
      <vt:lpstr>Presentazione standard di PowerPoint</vt:lpstr>
      <vt:lpstr>Presentazione standard di PowerPoint</vt:lpstr>
      <vt:lpstr>  Template file XML</vt:lpstr>
      <vt:lpstr>Presentazione standard di PowerPoint</vt:lpstr>
      <vt:lpstr>Presentazione standard di PowerPoint</vt:lpstr>
      <vt:lpstr>Presentazione standard di PowerPoint</vt:lpstr>
      <vt:lpstr>Presentazione standard di PowerPoint</vt:lpstr>
      <vt:lpstr>Presentazione standard di PowerPoint</vt:lpstr>
      <vt:lpstr>GUI SymbolEditor</vt:lpstr>
      <vt:lpstr>Presentazione standard di PowerPoint</vt:lpstr>
      <vt:lpstr>Presentazione standard di PowerPoint</vt:lpstr>
      <vt:lpstr>Sezione Type</vt:lpstr>
      <vt:lpstr>Presentazione standard di PowerPoint</vt:lpstr>
      <vt:lpstr>Sezione View</vt:lpstr>
      <vt:lpstr>Testing</vt:lpstr>
      <vt:lpstr>Conclusioni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SymbolEditor: Creazione dinamica di un plugin per CAD generico</dc:title>
  <dc:creator>Angelo Tulbure</dc:creator>
  <cp:lastModifiedBy>Angelo Tulbure</cp:lastModifiedBy>
  <cp:revision>68</cp:revision>
  <dcterms:created xsi:type="dcterms:W3CDTF">2022-09-23T10:40:21Z</dcterms:created>
  <dcterms:modified xsi:type="dcterms:W3CDTF">2022-10-06T11:07:39Z</dcterms:modified>
</cp:coreProperties>
</file>